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89" r:id="rId3"/>
    <p:sldId id="290" r:id="rId4"/>
    <p:sldId id="259" r:id="rId5"/>
    <p:sldId id="260" r:id="rId6"/>
    <p:sldId id="261" r:id="rId7"/>
    <p:sldId id="278" r:id="rId8"/>
    <p:sldId id="262" r:id="rId9"/>
    <p:sldId id="264" r:id="rId10"/>
    <p:sldId id="266" r:id="rId11"/>
    <p:sldId id="279" r:id="rId12"/>
    <p:sldId id="280" r:id="rId13"/>
    <p:sldId id="281" r:id="rId14"/>
    <p:sldId id="282" r:id="rId15"/>
    <p:sldId id="283" r:id="rId16"/>
    <p:sldId id="284" r:id="rId17"/>
    <p:sldId id="285" r:id="rId18"/>
    <p:sldId id="286" r:id="rId19"/>
    <p:sldId id="287" r:id="rId20"/>
    <p:sldId id="270" r:id="rId21"/>
    <p:sldId id="271" r:id="rId22"/>
    <p:sldId id="272" r:id="rId23"/>
    <p:sldId id="273" r:id="rId24"/>
    <p:sldId id="274" r:id="rId25"/>
    <p:sldId id="275" r:id="rId26"/>
    <p:sldId id="276" r:id="rId27"/>
    <p:sldId id="288" r:id="rId28"/>
    <p:sldId id="277" r:id="rId29"/>
  </p:sldIdLst>
  <p:sldSz cx="18288000" cy="10287000"/>
  <p:notesSz cx="6858000" cy="9144000"/>
  <p:embeddedFontLst>
    <p:embeddedFont>
      <p:font typeface="Montserrat" panose="020B0604020202020204" charset="-52"/>
      <p:regular r:id="rId30"/>
    </p:embeddedFont>
    <p:embeddedFont>
      <p:font typeface="Decalotype" panose="020B0604020202020204" charset="0"/>
      <p:regular r:id="rId31"/>
    </p:embeddedFont>
    <p:embeddedFont>
      <p:font typeface="Calibri" panose="020F0502020204030204" pitchFamily="34" charset="0"/>
      <p:regular r:id="rId32"/>
      <p:bold r:id="rId33"/>
      <p:italic r:id="rId34"/>
      <p:boldItalic r:id="rId35"/>
    </p:embeddedFont>
    <p:embeddedFont>
      <p:font typeface="Open Sauce Heavy" panose="020B0604020202020204" charset="0"/>
      <p:regular r:id="rId36"/>
    </p:embeddedFont>
    <p:embeddedFont>
      <p:font typeface="Poppins" panose="020B0604020202020204" charset="0"/>
      <p:regular r:id="rId37"/>
    </p:embeddedFont>
    <p:embeddedFont>
      <p:font typeface="Futura Bold" panose="020B0604020202020204" charset="0"/>
      <p:regular r:id="rId38"/>
    </p:embeddedFont>
    <p:embeddedFont>
      <p:font typeface="DM Sans" panose="020B0604020202020204" charset="0"/>
      <p:regular r:id="rId39"/>
    </p:embeddedFont>
    <p:embeddedFont>
      <p:font typeface="DM Sans Bold" panose="020B0604020202020204" charset="0"/>
      <p:regular r:id="rId40"/>
    </p:embeddedFont>
    <p:embeddedFont>
      <p:font typeface="Poppins Bold" panose="020B0604020202020204" charset="0"/>
      <p:regular r:id="rId41"/>
    </p:embeddedFont>
    <p:embeddedFont>
      <p:font typeface="Futura" panose="020B0604020202020204" charset="0"/>
      <p:regular r:id="rId4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667" autoAdjust="0"/>
    <p:restoredTop sz="94622" autoAdjust="0"/>
  </p:normalViewPr>
  <p:slideViewPr>
    <p:cSldViewPr>
      <p:cViewPr varScale="1">
        <p:scale>
          <a:sx n="73" d="100"/>
          <a:sy n="73" d="100"/>
        </p:scale>
        <p:origin x="53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font" Target="fonts/font13.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12.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11/25/2025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2.svg"/><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2.sv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2.svg"/><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2.svg"/><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2.svg"/><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2.svg"/><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2.svg"/><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2.svg"/><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2.svg"/><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2.sv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2.svg"/><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2.sv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10.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8.sv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TextBox 3"/>
          <p:cNvSpPr txBox="1"/>
          <p:nvPr/>
        </p:nvSpPr>
        <p:spPr>
          <a:xfrm>
            <a:off x="2118646" y="3907795"/>
            <a:ext cx="14050708" cy="3272575"/>
          </a:xfrm>
          <a:prstGeom prst="rect">
            <a:avLst/>
          </a:prstGeom>
        </p:spPr>
        <p:txBody>
          <a:bodyPr lIns="0" tIns="0" rIns="0" bIns="0" rtlCol="0" anchor="t">
            <a:spAutoFit/>
          </a:bodyPr>
          <a:lstStyle/>
          <a:p>
            <a:pPr algn="ctr">
              <a:lnSpc>
                <a:spcPts val="12909"/>
              </a:lnSpc>
            </a:pPr>
            <a:r>
              <a:rPr lang="en-US" sz="10669" b="1">
                <a:solidFill>
                  <a:srgbClr val="000000"/>
                </a:solidFill>
                <a:latin typeface="Open Sauce Heavy"/>
                <a:ea typeface="Open Sauce Heavy"/>
                <a:cs typeface="Open Sauce Heavy"/>
                <a:sym typeface="Open Sauce Heavy"/>
              </a:rPr>
              <a:t>BUGETUL PRIMĂRIEI CIMIȘENI</a:t>
            </a:r>
          </a:p>
        </p:txBody>
      </p:sp>
      <p:sp>
        <p:nvSpPr>
          <p:cNvPr id="4" name="TextBox 4"/>
          <p:cNvSpPr txBox="1"/>
          <p:nvPr/>
        </p:nvSpPr>
        <p:spPr>
          <a:xfrm>
            <a:off x="2118646" y="7494021"/>
            <a:ext cx="14050708" cy="547928"/>
          </a:xfrm>
          <a:prstGeom prst="rect">
            <a:avLst/>
          </a:prstGeom>
        </p:spPr>
        <p:txBody>
          <a:bodyPr lIns="0" tIns="0" rIns="0" bIns="0" rtlCol="0" anchor="t">
            <a:spAutoFit/>
          </a:bodyPr>
          <a:lstStyle/>
          <a:p>
            <a:pPr algn="ctr">
              <a:lnSpc>
                <a:spcPts val="4449"/>
              </a:lnSpc>
            </a:pPr>
            <a:r>
              <a:rPr lang="en-US" sz="3178" b="1" dirty="0" err="1" smtClean="0">
                <a:solidFill>
                  <a:srgbClr val="000000"/>
                </a:solidFill>
                <a:latin typeface="DM Sans Bold"/>
                <a:ea typeface="DM Sans Bold"/>
                <a:cs typeface="DM Sans Bold"/>
                <a:sym typeface="DM Sans Bold"/>
              </a:rPr>
              <a:t>pentru</a:t>
            </a:r>
            <a:r>
              <a:rPr lang="en-US" sz="3178" b="1" dirty="0" smtClean="0">
                <a:solidFill>
                  <a:srgbClr val="000000"/>
                </a:solidFill>
                <a:latin typeface="DM Sans Bold"/>
                <a:ea typeface="DM Sans Bold"/>
                <a:cs typeface="DM Sans Bold"/>
                <a:sym typeface="DM Sans Bold"/>
              </a:rPr>
              <a:t> 2026 (</a:t>
            </a:r>
            <a:r>
              <a:rPr lang="en-US" sz="3178" b="1" dirty="0" err="1" smtClean="0">
                <a:solidFill>
                  <a:srgbClr val="000000"/>
                </a:solidFill>
                <a:latin typeface="DM Sans Bold"/>
                <a:ea typeface="DM Sans Bold"/>
                <a:cs typeface="DM Sans Bold"/>
                <a:sym typeface="DM Sans Bold"/>
              </a:rPr>
              <a:t>proiect</a:t>
            </a:r>
            <a:r>
              <a:rPr lang="en-US" sz="3178" b="1" dirty="0" smtClean="0">
                <a:solidFill>
                  <a:srgbClr val="000000"/>
                </a:solidFill>
                <a:latin typeface="DM Sans Bold"/>
                <a:ea typeface="DM Sans Bold"/>
                <a:cs typeface="DM Sans Bold"/>
                <a:sym typeface="DM Sans Bold"/>
              </a:rPr>
              <a:t>)</a:t>
            </a:r>
            <a:endParaRPr lang="en-US" sz="3178" b="1" dirty="0">
              <a:solidFill>
                <a:srgbClr val="000000"/>
              </a:solidFill>
              <a:latin typeface="DM Sans Bold"/>
              <a:ea typeface="DM Sans Bold"/>
              <a:cs typeface="DM Sans Bold"/>
              <a:sym typeface="DM Sans Bold"/>
            </a:endParaRPr>
          </a:p>
        </p:txBody>
      </p:sp>
      <p:sp>
        <p:nvSpPr>
          <p:cNvPr id="5" name="Freeform 5"/>
          <p:cNvSpPr/>
          <p:nvPr/>
        </p:nvSpPr>
        <p:spPr>
          <a:xfrm>
            <a:off x="8413074" y="1381123"/>
            <a:ext cx="1873926" cy="2358942"/>
          </a:xfrm>
          <a:custGeom>
            <a:avLst/>
            <a:gdLst/>
            <a:ahLst/>
            <a:cxnLst/>
            <a:rect l="l" t="t" r="r" b="b"/>
            <a:pathLst>
              <a:path w="1873926" h="2358942">
                <a:moveTo>
                  <a:pt x="0" y="0"/>
                </a:moveTo>
                <a:lnTo>
                  <a:pt x="1873926" y="0"/>
                </a:lnTo>
                <a:lnTo>
                  <a:pt x="1873926" y="2358942"/>
                </a:lnTo>
                <a:lnTo>
                  <a:pt x="0" y="2358942"/>
                </a:lnTo>
                <a:lnTo>
                  <a:pt x="0" y="0"/>
                </a:lnTo>
                <a:close/>
              </a:path>
            </a:pathLst>
          </a:custGeom>
          <a:blipFill>
            <a:blip r:embed="rId4"/>
            <a:stretch>
              <a:fillRect/>
            </a:stretch>
          </a:blipFill>
        </p:spPr>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698642">
            <a:off x="-6641130" y="-2408175"/>
            <a:ext cx="12130635" cy="12130635"/>
          </a:xfrm>
          <a:custGeom>
            <a:avLst/>
            <a:gdLst/>
            <a:ahLst/>
            <a:cxnLst/>
            <a:rect l="l" t="t" r="r" b="b"/>
            <a:pathLst>
              <a:path w="12130635" h="12130635">
                <a:moveTo>
                  <a:pt x="0" y="0"/>
                </a:moveTo>
                <a:lnTo>
                  <a:pt x="12130635" y="0"/>
                </a:lnTo>
                <a:lnTo>
                  <a:pt x="12130635" y="12130635"/>
                </a:lnTo>
                <a:lnTo>
                  <a:pt x="0" y="12130635"/>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rot="-10800000">
            <a:off x="-1905000" y="-1728543"/>
            <a:ext cx="22439795" cy="22439795"/>
          </a:xfrm>
          <a:custGeom>
            <a:avLst/>
            <a:gdLst/>
            <a:ahLst/>
            <a:cxnLst/>
            <a:rect l="l" t="t" r="r" b="b"/>
            <a:pathLst>
              <a:path w="22439795" h="22439795">
                <a:moveTo>
                  <a:pt x="0" y="0"/>
                </a:moveTo>
                <a:lnTo>
                  <a:pt x="22439795" y="0"/>
                </a:lnTo>
                <a:lnTo>
                  <a:pt x="22439795" y="22439795"/>
                </a:lnTo>
                <a:lnTo>
                  <a:pt x="0" y="22439795"/>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5" name="TextBox 5"/>
          <p:cNvSpPr txBox="1"/>
          <p:nvPr/>
        </p:nvSpPr>
        <p:spPr>
          <a:xfrm>
            <a:off x="411913" y="1133825"/>
            <a:ext cx="7400955" cy="3299460"/>
          </a:xfrm>
          <a:prstGeom prst="rect">
            <a:avLst/>
          </a:prstGeom>
        </p:spPr>
        <p:txBody>
          <a:bodyPr lIns="0" tIns="0" rIns="0" bIns="0" rtlCol="0" anchor="t">
            <a:spAutoFit/>
          </a:bodyPr>
          <a:lstStyle/>
          <a:p>
            <a:pPr algn="l">
              <a:lnSpc>
                <a:spcPts val="8609"/>
              </a:lnSpc>
            </a:pPr>
            <a:r>
              <a:rPr lang="en-US" sz="8199" b="1" spc="409" dirty="0">
                <a:solidFill>
                  <a:srgbClr val="000000"/>
                </a:solidFill>
                <a:latin typeface="DM Sans Bold"/>
                <a:ea typeface="DM Sans Bold"/>
                <a:cs typeface="DM Sans Bold"/>
                <a:sym typeface="DM Sans Bold"/>
              </a:rPr>
              <a:t>CUM CHELTUIM BANII?</a:t>
            </a:r>
          </a:p>
        </p:txBody>
      </p:sp>
      <p:sp>
        <p:nvSpPr>
          <p:cNvPr id="6" name="TextBox 6"/>
          <p:cNvSpPr txBox="1"/>
          <p:nvPr/>
        </p:nvSpPr>
        <p:spPr>
          <a:xfrm>
            <a:off x="5862854" y="4914900"/>
            <a:ext cx="3581400" cy="1196931"/>
          </a:xfrm>
          <a:prstGeom prst="rect">
            <a:avLst/>
          </a:prstGeom>
        </p:spPr>
        <p:txBody>
          <a:bodyPr wrap="square" lIns="0" tIns="0" rIns="0" bIns="0" rtlCol="0" anchor="t">
            <a:spAutoFit/>
          </a:bodyPr>
          <a:lstStyle/>
          <a:p>
            <a:pPr algn="ctr">
              <a:lnSpc>
                <a:spcPts val="4657"/>
              </a:lnSpc>
            </a:pPr>
            <a:r>
              <a:rPr lang="en-US" sz="6600" b="1" dirty="0" err="1" smtClean="0">
                <a:solidFill>
                  <a:schemeClr val="accent1">
                    <a:lumMod val="50000"/>
                  </a:schemeClr>
                </a:solidFill>
                <a:latin typeface="DM Sans"/>
                <a:ea typeface="DM Sans"/>
                <a:cs typeface="DM Sans"/>
                <a:sym typeface="DM Sans"/>
              </a:rPr>
              <a:t>Grădinița</a:t>
            </a:r>
            <a:endParaRPr lang="ro-MD" sz="6600" b="1" dirty="0" smtClean="0">
              <a:solidFill>
                <a:schemeClr val="accent1">
                  <a:lumMod val="50000"/>
                </a:schemeClr>
              </a:solidFill>
              <a:latin typeface="DM Sans"/>
              <a:ea typeface="DM Sans"/>
              <a:cs typeface="DM Sans"/>
              <a:sym typeface="DM Sans"/>
            </a:endParaRPr>
          </a:p>
          <a:p>
            <a:pPr algn="ctr">
              <a:lnSpc>
                <a:spcPts val="4657"/>
              </a:lnSpc>
            </a:pPr>
            <a:r>
              <a:rPr lang="ro-MD" sz="2400" b="1" dirty="0" smtClean="0">
                <a:solidFill>
                  <a:srgbClr val="000000"/>
                </a:solidFill>
                <a:latin typeface="DM Sans"/>
                <a:ea typeface="DM Sans"/>
                <a:cs typeface="DM Sans"/>
                <a:sym typeface="DM Sans"/>
              </a:rPr>
              <a:t>3857,80</a:t>
            </a:r>
            <a:r>
              <a:rPr lang="ro-MD" sz="2400" dirty="0" smtClean="0">
                <a:solidFill>
                  <a:srgbClr val="000000"/>
                </a:solidFill>
                <a:latin typeface="DM Sans"/>
                <a:ea typeface="DM Sans"/>
                <a:cs typeface="DM Sans"/>
                <a:sym typeface="DM Sans"/>
              </a:rPr>
              <a:t> </a:t>
            </a:r>
            <a:endParaRPr lang="en-US" sz="2400" dirty="0">
              <a:solidFill>
                <a:srgbClr val="000000"/>
              </a:solidFill>
              <a:latin typeface="DM Sans"/>
              <a:ea typeface="DM Sans"/>
              <a:cs typeface="DM Sans"/>
              <a:sym typeface="DM Sans"/>
            </a:endParaRPr>
          </a:p>
        </p:txBody>
      </p:sp>
      <p:cxnSp>
        <p:nvCxnSpPr>
          <p:cNvPr id="8" name="Straight Connector 7"/>
          <p:cNvCxnSpPr/>
          <p:nvPr/>
        </p:nvCxnSpPr>
        <p:spPr>
          <a:xfrm flipV="1">
            <a:off x="9601639" y="5192572"/>
            <a:ext cx="1054845" cy="497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flipV="1">
            <a:off x="10642370" y="1614426"/>
            <a:ext cx="14114" cy="3578146"/>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10656484" y="5192572"/>
            <a:ext cx="87716" cy="3608528"/>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10642370" y="1614426"/>
            <a:ext cx="269263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a:endCxn id="30" idx="1"/>
          </p:cNvCxnSpPr>
          <p:nvPr/>
        </p:nvCxnSpPr>
        <p:spPr>
          <a:xfrm>
            <a:off x="10744200" y="8801100"/>
            <a:ext cx="2610679" cy="4455"/>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p:cNvCxnSpPr>
            <a:endCxn id="29" idx="1"/>
          </p:cNvCxnSpPr>
          <p:nvPr/>
        </p:nvCxnSpPr>
        <p:spPr>
          <a:xfrm>
            <a:off x="10700342" y="7070902"/>
            <a:ext cx="2634659"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a:endCxn id="28" idx="1"/>
          </p:cNvCxnSpPr>
          <p:nvPr/>
        </p:nvCxnSpPr>
        <p:spPr>
          <a:xfrm flipV="1">
            <a:off x="10656484" y="5184083"/>
            <a:ext cx="2678516" cy="8489"/>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a:endCxn id="27" idx="1"/>
          </p:cNvCxnSpPr>
          <p:nvPr/>
        </p:nvCxnSpPr>
        <p:spPr>
          <a:xfrm flipV="1">
            <a:off x="10656484" y="3346567"/>
            <a:ext cx="2698394" cy="12206"/>
          </a:xfrm>
          <a:prstGeom prst="line">
            <a:avLst/>
          </a:prstGeom>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13354878" y="962438"/>
            <a:ext cx="4552121" cy="14029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MD" sz="2800" b="1" dirty="0" smtClean="0"/>
              <a:t>Cheltuieli de personal</a:t>
            </a:r>
          </a:p>
          <a:p>
            <a:pPr algn="ctr"/>
            <a:endParaRPr lang="ro-MD" sz="2800" b="1" dirty="0"/>
          </a:p>
          <a:p>
            <a:pPr algn="ctr"/>
            <a:r>
              <a:rPr lang="ro-MD" sz="2800" b="1" dirty="0" smtClean="0"/>
              <a:t>2566,70 </a:t>
            </a:r>
            <a:endParaRPr lang="en-US" sz="2800" b="1" dirty="0"/>
          </a:p>
        </p:txBody>
      </p:sp>
      <p:sp>
        <p:nvSpPr>
          <p:cNvPr id="27" name="Rectangle 26"/>
          <p:cNvSpPr/>
          <p:nvPr/>
        </p:nvSpPr>
        <p:spPr>
          <a:xfrm>
            <a:off x="13354878" y="2645070"/>
            <a:ext cx="4552121" cy="14029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MD" sz="2800" b="1" dirty="0" smtClean="0"/>
              <a:t>Alimentație</a:t>
            </a:r>
          </a:p>
          <a:p>
            <a:pPr algn="ctr"/>
            <a:endParaRPr lang="ro-MD" sz="2800" b="1" dirty="0"/>
          </a:p>
          <a:p>
            <a:pPr algn="ctr"/>
            <a:r>
              <a:rPr lang="ro-MD" sz="2800" b="1" dirty="0" smtClean="0"/>
              <a:t>532,70</a:t>
            </a:r>
            <a:endParaRPr lang="en-US" sz="2800" b="1" dirty="0"/>
          </a:p>
        </p:txBody>
      </p:sp>
      <p:sp>
        <p:nvSpPr>
          <p:cNvPr id="28" name="Rectangle 27"/>
          <p:cNvSpPr/>
          <p:nvPr/>
        </p:nvSpPr>
        <p:spPr>
          <a:xfrm>
            <a:off x="13335000" y="4433285"/>
            <a:ext cx="4571999" cy="15015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MD" sz="2400" b="1" dirty="0" smtClean="0"/>
              <a:t>Procurarea și reparația mijloacelor fixe</a:t>
            </a:r>
          </a:p>
          <a:p>
            <a:pPr algn="ctr"/>
            <a:endParaRPr lang="ro-MD" sz="2400" b="1" dirty="0" smtClean="0"/>
          </a:p>
          <a:p>
            <a:pPr algn="ctr"/>
            <a:r>
              <a:rPr lang="ro-MD" sz="2400" b="1" dirty="0" smtClean="0"/>
              <a:t>110,00</a:t>
            </a:r>
            <a:endParaRPr lang="en-US" sz="2400" b="1" dirty="0"/>
          </a:p>
        </p:txBody>
      </p:sp>
      <p:sp>
        <p:nvSpPr>
          <p:cNvPr id="29" name="Rectangle 28"/>
          <p:cNvSpPr/>
          <p:nvPr/>
        </p:nvSpPr>
        <p:spPr>
          <a:xfrm>
            <a:off x="13335001" y="6358203"/>
            <a:ext cx="4648200" cy="14253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MD" sz="2800" b="1" dirty="0" smtClean="0"/>
              <a:t>Servicii comunale</a:t>
            </a:r>
          </a:p>
          <a:p>
            <a:pPr algn="ctr"/>
            <a:endParaRPr lang="ro-MD" sz="2800" b="1" dirty="0"/>
          </a:p>
          <a:p>
            <a:pPr algn="ctr"/>
            <a:r>
              <a:rPr lang="ro-MD" sz="2800" b="1" dirty="0" smtClean="0"/>
              <a:t>365,00</a:t>
            </a:r>
            <a:endParaRPr lang="en-US" sz="2800" b="1" dirty="0"/>
          </a:p>
        </p:txBody>
      </p:sp>
      <p:sp>
        <p:nvSpPr>
          <p:cNvPr id="30" name="Rectangle 29"/>
          <p:cNvSpPr/>
          <p:nvPr/>
        </p:nvSpPr>
        <p:spPr>
          <a:xfrm>
            <a:off x="13354879" y="8119755"/>
            <a:ext cx="4628322" cy="1371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MD" sz="2800" b="1" dirty="0" smtClean="0"/>
              <a:t>Alte </a:t>
            </a:r>
            <a:r>
              <a:rPr lang="ro-MD" sz="2800" b="1" dirty="0" smtClean="0"/>
              <a:t>cheltuieli</a:t>
            </a:r>
            <a:endParaRPr lang="ro-MD" sz="2800" b="1" dirty="0" smtClean="0"/>
          </a:p>
          <a:p>
            <a:pPr algn="ctr"/>
            <a:endParaRPr lang="ro-MD" sz="2800" b="1" dirty="0"/>
          </a:p>
          <a:p>
            <a:pPr algn="ctr"/>
            <a:r>
              <a:rPr lang="ro-MD" sz="2800" b="1" dirty="0" smtClean="0"/>
              <a:t>283,40</a:t>
            </a:r>
            <a:endParaRPr lang="en-US" sz="2800" b="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698642">
            <a:off x="-6641130" y="-2408175"/>
            <a:ext cx="12130635" cy="12130635"/>
          </a:xfrm>
          <a:custGeom>
            <a:avLst/>
            <a:gdLst/>
            <a:ahLst/>
            <a:cxnLst/>
            <a:rect l="l" t="t" r="r" b="b"/>
            <a:pathLst>
              <a:path w="12130635" h="12130635">
                <a:moveTo>
                  <a:pt x="0" y="0"/>
                </a:moveTo>
                <a:lnTo>
                  <a:pt x="12130635" y="0"/>
                </a:lnTo>
                <a:lnTo>
                  <a:pt x="12130635" y="12130635"/>
                </a:lnTo>
                <a:lnTo>
                  <a:pt x="0" y="12130635"/>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rot="-10800000">
            <a:off x="-1752600" y="-2095500"/>
            <a:ext cx="22439795" cy="22439795"/>
          </a:xfrm>
          <a:custGeom>
            <a:avLst/>
            <a:gdLst/>
            <a:ahLst/>
            <a:cxnLst/>
            <a:rect l="l" t="t" r="r" b="b"/>
            <a:pathLst>
              <a:path w="22439795" h="22439795">
                <a:moveTo>
                  <a:pt x="0" y="0"/>
                </a:moveTo>
                <a:lnTo>
                  <a:pt x="22439795" y="0"/>
                </a:lnTo>
                <a:lnTo>
                  <a:pt x="22439795" y="22439795"/>
                </a:lnTo>
                <a:lnTo>
                  <a:pt x="0" y="22439795"/>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5" name="TextBox 5"/>
          <p:cNvSpPr txBox="1"/>
          <p:nvPr/>
        </p:nvSpPr>
        <p:spPr>
          <a:xfrm>
            <a:off x="228627" y="357682"/>
            <a:ext cx="7400955" cy="3299460"/>
          </a:xfrm>
          <a:prstGeom prst="rect">
            <a:avLst/>
          </a:prstGeom>
        </p:spPr>
        <p:txBody>
          <a:bodyPr lIns="0" tIns="0" rIns="0" bIns="0" rtlCol="0" anchor="t">
            <a:spAutoFit/>
          </a:bodyPr>
          <a:lstStyle/>
          <a:p>
            <a:pPr algn="l">
              <a:lnSpc>
                <a:spcPts val="8609"/>
              </a:lnSpc>
            </a:pPr>
            <a:r>
              <a:rPr lang="en-US" sz="8199" b="1" spc="409" dirty="0">
                <a:solidFill>
                  <a:srgbClr val="000000"/>
                </a:solidFill>
                <a:latin typeface="DM Sans Bold"/>
                <a:ea typeface="DM Sans Bold"/>
                <a:cs typeface="DM Sans Bold"/>
                <a:sym typeface="DM Sans Bold"/>
              </a:rPr>
              <a:t>CUM CHELTUIM BANII?</a:t>
            </a:r>
          </a:p>
        </p:txBody>
      </p:sp>
      <p:sp>
        <p:nvSpPr>
          <p:cNvPr id="6" name="TextBox 6"/>
          <p:cNvSpPr txBox="1"/>
          <p:nvPr/>
        </p:nvSpPr>
        <p:spPr>
          <a:xfrm>
            <a:off x="2286000" y="4904867"/>
            <a:ext cx="7957807" cy="1205458"/>
          </a:xfrm>
          <a:prstGeom prst="rect">
            <a:avLst/>
          </a:prstGeom>
        </p:spPr>
        <p:txBody>
          <a:bodyPr wrap="square" lIns="0" tIns="0" rIns="0" bIns="0" rtlCol="0" anchor="t">
            <a:spAutoFit/>
          </a:bodyPr>
          <a:lstStyle/>
          <a:p>
            <a:pPr algn="ctr">
              <a:lnSpc>
                <a:spcPts val="4657"/>
              </a:lnSpc>
            </a:pPr>
            <a:r>
              <a:rPr lang="ro-MD" sz="5400" b="1" dirty="0" smtClean="0">
                <a:solidFill>
                  <a:schemeClr val="accent1">
                    <a:lumMod val="50000"/>
                  </a:schemeClr>
                </a:solidFill>
                <a:latin typeface="DM Sans"/>
                <a:ea typeface="DM Sans"/>
                <a:cs typeface="DM Sans"/>
                <a:sym typeface="DM Sans"/>
              </a:rPr>
              <a:t>Aparatul Primarului</a:t>
            </a:r>
          </a:p>
          <a:p>
            <a:pPr algn="ctr">
              <a:lnSpc>
                <a:spcPts val="4657"/>
              </a:lnSpc>
            </a:pPr>
            <a:r>
              <a:rPr lang="ro-MD" sz="4000" b="1" dirty="0" smtClean="0">
                <a:solidFill>
                  <a:srgbClr val="000000"/>
                </a:solidFill>
                <a:latin typeface="Times New Roman" panose="02020603050405020304" pitchFamily="18" charset="0"/>
                <a:ea typeface="DM Sans"/>
                <a:cs typeface="Times New Roman" panose="02020603050405020304" pitchFamily="18" charset="0"/>
                <a:sym typeface="DM Sans"/>
              </a:rPr>
              <a:t>2715,60</a:t>
            </a:r>
            <a:r>
              <a:rPr lang="ro-MD" sz="4000" b="1" dirty="0" smtClean="0">
                <a:solidFill>
                  <a:srgbClr val="000000"/>
                </a:solidFill>
                <a:latin typeface="DM Sans"/>
                <a:ea typeface="DM Sans"/>
                <a:cs typeface="DM Sans"/>
                <a:sym typeface="DM Sans"/>
              </a:rPr>
              <a:t> </a:t>
            </a:r>
            <a:endParaRPr lang="en-US" sz="4000" dirty="0">
              <a:solidFill>
                <a:srgbClr val="000000"/>
              </a:solidFill>
              <a:latin typeface="DM Sans"/>
              <a:ea typeface="DM Sans"/>
              <a:cs typeface="DM Sans"/>
              <a:sym typeface="DM Sans"/>
            </a:endParaRPr>
          </a:p>
        </p:txBody>
      </p:sp>
      <p:cxnSp>
        <p:nvCxnSpPr>
          <p:cNvPr id="8" name="Straight Connector 7"/>
          <p:cNvCxnSpPr/>
          <p:nvPr/>
        </p:nvCxnSpPr>
        <p:spPr>
          <a:xfrm flipV="1">
            <a:off x="9343567" y="5192572"/>
            <a:ext cx="1312917" cy="19773"/>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H="1" flipV="1">
            <a:off x="10642370" y="1614426"/>
            <a:ext cx="14114" cy="3578146"/>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10656484" y="5192572"/>
            <a:ext cx="87716" cy="3608528"/>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10642370" y="1614426"/>
            <a:ext cx="276883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p:cNvCxnSpPr>
            <a:endCxn id="30" idx="1"/>
          </p:cNvCxnSpPr>
          <p:nvPr/>
        </p:nvCxnSpPr>
        <p:spPr>
          <a:xfrm flipV="1">
            <a:off x="10744200" y="8794915"/>
            <a:ext cx="2673627" cy="6185"/>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p:cNvCxnSpPr>
            <a:endCxn id="29" idx="1"/>
          </p:cNvCxnSpPr>
          <p:nvPr/>
        </p:nvCxnSpPr>
        <p:spPr>
          <a:xfrm flipV="1">
            <a:off x="10700342" y="7024924"/>
            <a:ext cx="2710858" cy="45978"/>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a:endCxn id="28" idx="1"/>
          </p:cNvCxnSpPr>
          <p:nvPr/>
        </p:nvCxnSpPr>
        <p:spPr>
          <a:xfrm flipV="1">
            <a:off x="10656484" y="5172799"/>
            <a:ext cx="2754716" cy="19773"/>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a:endCxn id="27" idx="1"/>
          </p:cNvCxnSpPr>
          <p:nvPr/>
        </p:nvCxnSpPr>
        <p:spPr>
          <a:xfrm flipV="1">
            <a:off x="10656484" y="3343771"/>
            <a:ext cx="2761342" cy="15002"/>
          </a:xfrm>
          <a:prstGeom prst="line">
            <a:avLst/>
          </a:prstGeom>
        </p:spPr>
        <p:style>
          <a:lnRef idx="1">
            <a:schemeClr val="accent1"/>
          </a:lnRef>
          <a:fillRef idx="0">
            <a:schemeClr val="accent1"/>
          </a:fillRef>
          <a:effectRef idx="0">
            <a:schemeClr val="accent1"/>
          </a:effectRef>
          <a:fontRef idx="minor">
            <a:schemeClr val="tx1"/>
          </a:fontRef>
        </p:style>
      </p:cxnSp>
      <p:sp>
        <p:nvSpPr>
          <p:cNvPr id="25" name="Rectangle 24"/>
          <p:cNvSpPr/>
          <p:nvPr/>
        </p:nvSpPr>
        <p:spPr>
          <a:xfrm>
            <a:off x="13411201" y="956845"/>
            <a:ext cx="4495800" cy="14029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MD" sz="2800" b="1" dirty="0" smtClean="0"/>
              <a:t>Cheltuieli de personal</a:t>
            </a:r>
          </a:p>
          <a:p>
            <a:pPr algn="ctr"/>
            <a:endParaRPr lang="ro-MD" sz="2800" b="1" dirty="0"/>
          </a:p>
          <a:p>
            <a:pPr algn="ctr"/>
            <a:r>
              <a:rPr lang="ro-MD" sz="2800" b="1" dirty="0" smtClean="0"/>
              <a:t>2085,70 </a:t>
            </a:r>
            <a:endParaRPr lang="en-US" sz="2800" b="1" dirty="0"/>
          </a:p>
        </p:txBody>
      </p:sp>
      <p:sp>
        <p:nvSpPr>
          <p:cNvPr id="27" name="Rectangle 26"/>
          <p:cNvSpPr/>
          <p:nvPr/>
        </p:nvSpPr>
        <p:spPr>
          <a:xfrm>
            <a:off x="13417826" y="2642274"/>
            <a:ext cx="4489175" cy="14029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MD" sz="2800" b="1" dirty="0" smtClean="0"/>
              <a:t>Procurări de bunuri și materiale</a:t>
            </a:r>
            <a:endParaRPr lang="ro-MD" sz="2800" b="1" dirty="0"/>
          </a:p>
          <a:p>
            <a:pPr algn="ctr"/>
            <a:r>
              <a:rPr lang="ro-MD" sz="2800" b="1" dirty="0" smtClean="0"/>
              <a:t>50,00</a:t>
            </a:r>
            <a:endParaRPr lang="en-US" sz="2800" b="1" dirty="0"/>
          </a:p>
        </p:txBody>
      </p:sp>
      <p:sp>
        <p:nvSpPr>
          <p:cNvPr id="28" name="Rectangle 27"/>
          <p:cNvSpPr/>
          <p:nvPr/>
        </p:nvSpPr>
        <p:spPr>
          <a:xfrm>
            <a:off x="13411200" y="4422001"/>
            <a:ext cx="4495801" cy="15015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MD" sz="2400" b="1" dirty="0" smtClean="0"/>
              <a:t>Procurarea și reparația mijloacelor fixe</a:t>
            </a:r>
          </a:p>
          <a:p>
            <a:pPr algn="ctr"/>
            <a:endParaRPr lang="ro-MD" sz="2400" b="1" dirty="0" smtClean="0"/>
          </a:p>
          <a:p>
            <a:pPr algn="ctr"/>
            <a:r>
              <a:rPr lang="ro-MD" sz="2400" b="1" dirty="0" smtClean="0"/>
              <a:t>70,00</a:t>
            </a:r>
            <a:endParaRPr lang="en-US" sz="2400" b="1" dirty="0"/>
          </a:p>
        </p:txBody>
      </p:sp>
      <p:sp>
        <p:nvSpPr>
          <p:cNvPr id="29" name="Rectangle 28"/>
          <p:cNvSpPr/>
          <p:nvPr/>
        </p:nvSpPr>
        <p:spPr>
          <a:xfrm>
            <a:off x="13411200" y="6312225"/>
            <a:ext cx="4495801" cy="14253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MD" sz="2800" b="1" dirty="0" smtClean="0"/>
              <a:t>Servicii comunale</a:t>
            </a:r>
          </a:p>
          <a:p>
            <a:pPr algn="ctr"/>
            <a:endParaRPr lang="ro-MD" sz="2800" b="1" dirty="0"/>
          </a:p>
          <a:p>
            <a:pPr algn="ctr"/>
            <a:r>
              <a:rPr lang="ro-MD" sz="2800" b="1" dirty="0" smtClean="0"/>
              <a:t>230,00</a:t>
            </a:r>
            <a:endParaRPr lang="en-US" sz="2800" b="1" dirty="0"/>
          </a:p>
        </p:txBody>
      </p:sp>
      <p:sp>
        <p:nvSpPr>
          <p:cNvPr id="30" name="Rectangle 29"/>
          <p:cNvSpPr/>
          <p:nvPr/>
        </p:nvSpPr>
        <p:spPr>
          <a:xfrm>
            <a:off x="13417827" y="8109115"/>
            <a:ext cx="4565374" cy="1371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MD" sz="2800" b="1" dirty="0" smtClean="0"/>
              <a:t>Alte cheltuieli</a:t>
            </a:r>
          </a:p>
          <a:p>
            <a:pPr algn="ctr"/>
            <a:endParaRPr lang="ro-MD" sz="2800" b="1" dirty="0"/>
          </a:p>
          <a:p>
            <a:pPr algn="ctr"/>
            <a:r>
              <a:rPr lang="ro-MD" sz="2800" b="1" dirty="0" smtClean="0"/>
              <a:t>280,00</a:t>
            </a:r>
            <a:endParaRPr lang="en-US" sz="2800" b="1" dirty="0"/>
          </a:p>
        </p:txBody>
      </p:sp>
    </p:spTree>
    <p:extLst>
      <p:ext uri="{BB962C8B-B14F-4D97-AF65-F5344CB8AC3E}">
        <p14:creationId xmlns:p14="http://schemas.microsoft.com/office/powerpoint/2010/main" val="30171945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698642">
            <a:off x="-6641130" y="-2408175"/>
            <a:ext cx="12130635" cy="12130635"/>
          </a:xfrm>
          <a:custGeom>
            <a:avLst/>
            <a:gdLst/>
            <a:ahLst/>
            <a:cxnLst/>
            <a:rect l="l" t="t" r="r" b="b"/>
            <a:pathLst>
              <a:path w="12130635" h="12130635">
                <a:moveTo>
                  <a:pt x="0" y="0"/>
                </a:moveTo>
                <a:lnTo>
                  <a:pt x="12130635" y="0"/>
                </a:lnTo>
                <a:lnTo>
                  <a:pt x="12130635" y="12130635"/>
                </a:lnTo>
                <a:lnTo>
                  <a:pt x="0" y="12130635"/>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rot="-10800000">
            <a:off x="-1618259" y="-2019300"/>
            <a:ext cx="22439795" cy="22439795"/>
          </a:xfrm>
          <a:custGeom>
            <a:avLst/>
            <a:gdLst/>
            <a:ahLst/>
            <a:cxnLst/>
            <a:rect l="l" t="t" r="r" b="b"/>
            <a:pathLst>
              <a:path w="22439795" h="22439795">
                <a:moveTo>
                  <a:pt x="0" y="0"/>
                </a:moveTo>
                <a:lnTo>
                  <a:pt x="22439795" y="0"/>
                </a:lnTo>
                <a:lnTo>
                  <a:pt x="22439795" y="22439795"/>
                </a:lnTo>
                <a:lnTo>
                  <a:pt x="0" y="22439795"/>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5" name="TextBox 5"/>
          <p:cNvSpPr txBox="1"/>
          <p:nvPr/>
        </p:nvSpPr>
        <p:spPr>
          <a:xfrm>
            <a:off x="408879" y="1649273"/>
            <a:ext cx="7400955" cy="3299460"/>
          </a:xfrm>
          <a:prstGeom prst="rect">
            <a:avLst/>
          </a:prstGeom>
        </p:spPr>
        <p:txBody>
          <a:bodyPr lIns="0" tIns="0" rIns="0" bIns="0" rtlCol="0" anchor="t">
            <a:spAutoFit/>
          </a:bodyPr>
          <a:lstStyle/>
          <a:p>
            <a:pPr algn="l">
              <a:lnSpc>
                <a:spcPts val="8609"/>
              </a:lnSpc>
            </a:pPr>
            <a:r>
              <a:rPr lang="en-US" sz="8199" b="1" spc="409" dirty="0">
                <a:solidFill>
                  <a:srgbClr val="000000"/>
                </a:solidFill>
                <a:latin typeface="DM Sans Bold"/>
                <a:ea typeface="DM Sans Bold"/>
                <a:cs typeface="DM Sans Bold"/>
                <a:sym typeface="DM Sans Bold"/>
              </a:rPr>
              <a:t>CUM CHELTUIM BANII?</a:t>
            </a:r>
          </a:p>
        </p:txBody>
      </p:sp>
      <p:sp>
        <p:nvSpPr>
          <p:cNvPr id="6" name="TextBox 6"/>
          <p:cNvSpPr txBox="1"/>
          <p:nvPr/>
        </p:nvSpPr>
        <p:spPr>
          <a:xfrm>
            <a:off x="4142872" y="4948733"/>
            <a:ext cx="5595607" cy="1205458"/>
          </a:xfrm>
          <a:prstGeom prst="rect">
            <a:avLst/>
          </a:prstGeom>
        </p:spPr>
        <p:txBody>
          <a:bodyPr wrap="square" lIns="0" tIns="0" rIns="0" bIns="0" rtlCol="0" anchor="t">
            <a:spAutoFit/>
          </a:bodyPr>
          <a:lstStyle/>
          <a:p>
            <a:pPr algn="ctr">
              <a:lnSpc>
                <a:spcPts val="4657"/>
              </a:lnSpc>
            </a:pPr>
            <a:r>
              <a:rPr lang="ro-MD" sz="5400" b="1" dirty="0" smtClean="0">
                <a:solidFill>
                  <a:schemeClr val="accent1">
                    <a:lumMod val="50000"/>
                  </a:schemeClr>
                </a:solidFill>
                <a:latin typeface="DM Sans"/>
                <a:ea typeface="DM Sans"/>
                <a:cs typeface="DM Sans"/>
                <a:sym typeface="DM Sans"/>
              </a:rPr>
              <a:t>Căminul Cultural</a:t>
            </a:r>
          </a:p>
          <a:p>
            <a:pPr algn="ctr">
              <a:lnSpc>
                <a:spcPts val="4657"/>
              </a:lnSpc>
            </a:pPr>
            <a:r>
              <a:rPr lang="ro-MD" sz="4000" b="1" dirty="0" smtClean="0">
                <a:solidFill>
                  <a:srgbClr val="000000"/>
                </a:solidFill>
                <a:latin typeface="Times New Roman" panose="02020603050405020304" pitchFamily="18" charset="0"/>
                <a:ea typeface="DM Sans"/>
                <a:cs typeface="Times New Roman" panose="02020603050405020304" pitchFamily="18" charset="0"/>
                <a:sym typeface="DM Sans"/>
              </a:rPr>
              <a:t>861,30 </a:t>
            </a:r>
            <a:endParaRPr lang="en-US" sz="4000" dirty="0">
              <a:solidFill>
                <a:srgbClr val="000000"/>
              </a:solidFill>
              <a:latin typeface="DM Sans"/>
              <a:ea typeface="DM Sans"/>
              <a:cs typeface="DM Sans"/>
              <a:sym typeface="DM Sans"/>
            </a:endParaRPr>
          </a:p>
        </p:txBody>
      </p:sp>
      <p:cxnSp>
        <p:nvCxnSpPr>
          <p:cNvPr id="8" name="Straight Connector 7"/>
          <p:cNvCxnSpPr/>
          <p:nvPr/>
        </p:nvCxnSpPr>
        <p:spPr>
          <a:xfrm flipV="1">
            <a:off x="9601639" y="5192572"/>
            <a:ext cx="1054845" cy="497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10656484" y="3358773"/>
            <a:ext cx="0" cy="1833799"/>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10656484" y="5192572"/>
            <a:ext cx="43858" cy="1887338"/>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p:cNvCxnSpPr>
            <a:endCxn id="29" idx="1"/>
          </p:cNvCxnSpPr>
          <p:nvPr/>
        </p:nvCxnSpPr>
        <p:spPr>
          <a:xfrm>
            <a:off x="10700342" y="7070902"/>
            <a:ext cx="2482258" cy="12535"/>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10656484" y="5192572"/>
            <a:ext cx="25261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10656484" y="3358773"/>
            <a:ext cx="2526116" cy="0"/>
          </a:xfrm>
          <a:prstGeom prst="line">
            <a:avLst/>
          </a:prstGeom>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13182601" y="2712682"/>
            <a:ext cx="4267200" cy="14029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MD" sz="2800" b="1" dirty="0" smtClean="0"/>
              <a:t>Cheltuieli de personal </a:t>
            </a:r>
          </a:p>
          <a:p>
            <a:pPr algn="ctr"/>
            <a:endParaRPr lang="ro-MD" sz="2800" b="1" dirty="0"/>
          </a:p>
          <a:p>
            <a:pPr algn="ctr"/>
            <a:r>
              <a:rPr lang="ro-MD" sz="2800" b="1" dirty="0" smtClean="0"/>
              <a:t>606,30</a:t>
            </a:r>
            <a:endParaRPr lang="en-US" sz="2800" b="1" dirty="0"/>
          </a:p>
        </p:txBody>
      </p:sp>
      <p:sp>
        <p:nvSpPr>
          <p:cNvPr id="28" name="Rectangle 27"/>
          <p:cNvSpPr/>
          <p:nvPr/>
        </p:nvSpPr>
        <p:spPr>
          <a:xfrm>
            <a:off x="13182600" y="4492409"/>
            <a:ext cx="4267201" cy="15015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MD" sz="3200" b="1" dirty="0" smtClean="0"/>
              <a:t>Servicii comunale</a:t>
            </a:r>
          </a:p>
          <a:p>
            <a:pPr algn="ctr"/>
            <a:endParaRPr lang="ro-MD" sz="3200" b="1" dirty="0"/>
          </a:p>
          <a:p>
            <a:pPr algn="ctr"/>
            <a:r>
              <a:rPr lang="ro-MD" sz="3200" b="1" dirty="0" smtClean="0"/>
              <a:t>50,00</a:t>
            </a:r>
            <a:endParaRPr lang="en-US" sz="3200" b="1" dirty="0"/>
          </a:p>
        </p:txBody>
      </p:sp>
      <p:sp>
        <p:nvSpPr>
          <p:cNvPr id="29" name="Rectangle 28"/>
          <p:cNvSpPr/>
          <p:nvPr/>
        </p:nvSpPr>
        <p:spPr>
          <a:xfrm>
            <a:off x="13182600" y="6370738"/>
            <a:ext cx="4267201" cy="14253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MD" sz="2800" b="1" dirty="0" smtClean="0"/>
              <a:t>Alte cheltuieli</a:t>
            </a:r>
          </a:p>
          <a:p>
            <a:pPr algn="ctr"/>
            <a:endParaRPr lang="ro-MD" sz="2800" b="1" dirty="0"/>
          </a:p>
          <a:p>
            <a:pPr algn="ctr"/>
            <a:r>
              <a:rPr lang="ro-MD" sz="2800" b="1" dirty="0" smtClean="0"/>
              <a:t>204,00</a:t>
            </a:r>
            <a:endParaRPr lang="en-US" sz="2800" b="1" dirty="0"/>
          </a:p>
        </p:txBody>
      </p:sp>
    </p:spTree>
    <p:extLst>
      <p:ext uri="{BB962C8B-B14F-4D97-AF65-F5344CB8AC3E}">
        <p14:creationId xmlns:p14="http://schemas.microsoft.com/office/powerpoint/2010/main" val="11000084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698642">
            <a:off x="-6641130" y="-2408175"/>
            <a:ext cx="12130635" cy="12130635"/>
          </a:xfrm>
          <a:custGeom>
            <a:avLst/>
            <a:gdLst/>
            <a:ahLst/>
            <a:cxnLst/>
            <a:rect l="l" t="t" r="r" b="b"/>
            <a:pathLst>
              <a:path w="12130635" h="12130635">
                <a:moveTo>
                  <a:pt x="0" y="0"/>
                </a:moveTo>
                <a:lnTo>
                  <a:pt x="12130635" y="0"/>
                </a:lnTo>
                <a:lnTo>
                  <a:pt x="12130635" y="12130635"/>
                </a:lnTo>
                <a:lnTo>
                  <a:pt x="0" y="12130635"/>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rot="-10800000">
            <a:off x="-1371600" y="-2019300"/>
            <a:ext cx="22439795" cy="22439795"/>
          </a:xfrm>
          <a:custGeom>
            <a:avLst/>
            <a:gdLst/>
            <a:ahLst/>
            <a:cxnLst/>
            <a:rect l="l" t="t" r="r" b="b"/>
            <a:pathLst>
              <a:path w="22439795" h="22439795">
                <a:moveTo>
                  <a:pt x="0" y="0"/>
                </a:moveTo>
                <a:lnTo>
                  <a:pt x="22439795" y="0"/>
                </a:lnTo>
                <a:lnTo>
                  <a:pt x="22439795" y="22439795"/>
                </a:lnTo>
                <a:lnTo>
                  <a:pt x="0" y="22439795"/>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5" name="TextBox 5"/>
          <p:cNvSpPr txBox="1"/>
          <p:nvPr/>
        </p:nvSpPr>
        <p:spPr>
          <a:xfrm>
            <a:off x="408879" y="1649273"/>
            <a:ext cx="7400955" cy="3299460"/>
          </a:xfrm>
          <a:prstGeom prst="rect">
            <a:avLst/>
          </a:prstGeom>
        </p:spPr>
        <p:txBody>
          <a:bodyPr lIns="0" tIns="0" rIns="0" bIns="0" rtlCol="0" anchor="t">
            <a:spAutoFit/>
          </a:bodyPr>
          <a:lstStyle/>
          <a:p>
            <a:pPr algn="l">
              <a:lnSpc>
                <a:spcPts val="8609"/>
              </a:lnSpc>
            </a:pPr>
            <a:r>
              <a:rPr lang="en-US" sz="8199" b="1" spc="409" dirty="0">
                <a:solidFill>
                  <a:srgbClr val="000000"/>
                </a:solidFill>
                <a:latin typeface="DM Sans Bold"/>
                <a:ea typeface="DM Sans Bold"/>
                <a:cs typeface="DM Sans Bold"/>
                <a:sym typeface="DM Sans Bold"/>
              </a:rPr>
              <a:t>CUM CHELTUIM BANII?</a:t>
            </a:r>
          </a:p>
        </p:txBody>
      </p:sp>
      <p:sp>
        <p:nvSpPr>
          <p:cNvPr id="6" name="TextBox 6"/>
          <p:cNvSpPr txBox="1"/>
          <p:nvPr/>
        </p:nvSpPr>
        <p:spPr>
          <a:xfrm>
            <a:off x="3257215" y="4312127"/>
            <a:ext cx="7347224" cy="1808187"/>
          </a:xfrm>
          <a:prstGeom prst="rect">
            <a:avLst/>
          </a:prstGeom>
        </p:spPr>
        <p:txBody>
          <a:bodyPr wrap="square" lIns="0" tIns="0" rIns="0" bIns="0" rtlCol="0" anchor="t">
            <a:spAutoFit/>
          </a:bodyPr>
          <a:lstStyle/>
          <a:p>
            <a:pPr algn="ctr">
              <a:lnSpc>
                <a:spcPts val="4657"/>
              </a:lnSpc>
            </a:pPr>
            <a:r>
              <a:rPr lang="ro-MD" sz="6000" b="1" dirty="0" smtClean="0">
                <a:solidFill>
                  <a:schemeClr val="accent1">
                    <a:lumMod val="50000"/>
                  </a:schemeClr>
                </a:solidFill>
                <a:latin typeface="DM Sans"/>
                <a:ea typeface="DM Sans"/>
                <a:cs typeface="DM Sans"/>
                <a:sym typeface="DM Sans"/>
              </a:rPr>
              <a:t>Biblioteca</a:t>
            </a:r>
          </a:p>
          <a:p>
            <a:pPr algn="ctr">
              <a:lnSpc>
                <a:spcPts val="4657"/>
              </a:lnSpc>
            </a:pPr>
            <a:endParaRPr lang="ro-MD" sz="6600" b="1" dirty="0" smtClean="0">
              <a:solidFill>
                <a:schemeClr val="accent1">
                  <a:lumMod val="50000"/>
                </a:schemeClr>
              </a:solidFill>
              <a:latin typeface="DM Sans"/>
              <a:ea typeface="DM Sans"/>
              <a:cs typeface="DM Sans"/>
              <a:sym typeface="DM Sans"/>
            </a:endParaRPr>
          </a:p>
          <a:p>
            <a:pPr algn="ctr">
              <a:lnSpc>
                <a:spcPts val="4657"/>
              </a:lnSpc>
            </a:pPr>
            <a:r>
              <a:rPr lang="ro-MD" sz="6600" b="1" dirty="0" smtClean="0">
                <a:solidFill>
                  <a:srgbClr val="000000"/>
                </a:solidFill>
                <a:latin typeface="Times New Roman" panose="02020603050405020304" pitchFamily="18" charset="0"/>
                <a:ea typeface="DM Sans"/>
                <a:cs typeface="Times New Roman" panose="02020603050405020304" pitchFamily="18" charset="0"/>
                <a:sym typeface="DM Sans"/>
              </a:rPr>
              <a:t>238,50 </a:t>
            </a:r>
            <a:endParaRPr lang="en-US" sz="6600" dirty="0">
              <a:solidFill>
                <a:srgbClr val="000000"/>
              </a:solidFill>
              <a:latin typeface="DM Sans"/>
              <a:ea typeface="DM Sans"/>
              <a:cs typeface="DM Sans"/>
              <a:sym typeface="DM Sans"/>
            </a:endParaRPr>
          </a:p>
        </p:txBody>
      </p:sp>
      <p:cxnSp>
        <p:nvCxnSpPr>
          <p:cNvPr id="10" name="Straight Connector 9"/>
          <p:cNvCxnSpPr/>
          <p:nvPr/>
        </p:nvCxnSpPr>
        <p:spPr>
          <a:xfrm flipV="1">
            <a:off x="10656484" y="3358773"/>
            <a:ext cx="0" cy="1833799"/>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10656484" y="5192572"/>
            <a:ext cx="43858" cy="1887338"/>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10700342" y="7070902"/>
            <a:ext cx="3680262" cy="18017"/>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9067800" y="5216220"/>
            <a:ext cx="5312803" cy="576"/>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10656484" y="3358773"/>
            <a:ext cx="2678516" cy="0"/>
          </a:xfrm>
          <a:prstGeom prst="line">
            <a:avLst/>
          </a:prstGeom>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13335001" y="2697195"/>
            <a:ext cx="4648200" cy="14029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MD" sz="2800" b="1" dirty="0" smtClean="0"/>
              <a:t>Cheltuieli de personal </a:t>
            </a:r>
          </a:p>
          <a:p>
            <a:pPr algn="ctr"/>
            <a:endParaRPr lang="ro-MD" sz="2800" b="1" dirty="0"/>
          </a:p>
          <a:p>
            <a:pPr algn="ctr"/>
            <a:r>
              <a:rPr lang="ro-MD" sz="2800" b="1" dirty="0" smtClean="0"/>
              <a:t>175,00</a:t>
            </a:r>
            <a:endParaRPr lang="en-US" sz="2800" b="1" dirty="0"/>
          </a:p>
        </p:txBody>
      </p:sp>
      <p:sp>
        <p:nvSpPr>
          <p:cNvPr id="28" name="Rectangle 27"/>
          <p:cNvSpPr/>
          <p:nvPr/>
        </p:nvSpPr>
        <p:spPr>
          <a:xfrm>
            <a:off x="13335000" y="4312126"/>
            <a:ext cx="4648201" cy="18081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MD" sz="3200" b="1" dirty="0" smtClean="0"/>
              <a:t>Servicii comunale</a:t>
            </a:r>
          </a:p>
          <a:p>
            <a:pPr algn="ctr"/>
            <a:endParaRPr lang="ro-MD" sz="3200" b="1" dirty="0"/>
          </a:p>
          <a:p>
            <a:pPr algn="ctr"/>
            <a:r>
              <a:rPr lang="ro-MD" sz="3200" b="1" dirty="0" smtClean="0"/>
              <a:t>16,50</a:t>
            </a:r>
            <a:endParaRPr lang="en-US" sz="3200" b="1" dirty="0"/>
          </a:p>
        </p:txBody>
      </p:sp>
      <p:sp>
        <p:nvSpPr>
          <p:cNvPr id="29" name="Rectangle 28"/>
          <p:cNvSpPr/>
          <p:nvPr/>
        </p:nvSpPr>
        <p:spPr>
          <a:xfrm>
            <a:off x="13335000" y="6332251"/>
            <a:ext cx="4648201" cy="14253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MD" sz="2800" b="1" dirty="0" smtClean="0"/>
              <a:t>Alte cheltuieli</a:t>
            </a:r>
          </a:p>
          <a:p>
            <a:pPr algn="ctr"/>
            <a:endParaRPr lang="ro-MD" sz="2800" b="1" dirty="0"/>
          </a:p>
          <a:p>
            <a:pPr algn="ctr"/>
            <a:r>
              <a:rPr lang="ro-MD" sz="2800" b="1" dirty="0" smtClean="0"/>
              <a:t>47,00</a:t>
            </a:r>
            <a:endParaRPr lang="en-US" sz="2800" b="1" dirty="0"/>
          </a:p>
        </p:txBody>
      </p:sp>
    </p:spTree>
    <p:extLst>
      <p:ext uri="{BB962C8B-B14F-4D97-AF65-F5344CB8AC3E}">
        <p14:creationId xmlns:p14="http://schemas.microsoft.com/office/powerpoint/2010/main" val="33037539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698642">
            <a:off x="-6641130" y="-2408175"/>
            <a:ext cx="12130635" cy="12130635"/>
          </a:xfrm>
          <a:custGeom>
            <a:avLst/>
            <a:gdLst/>
            <a:ahLst/>
            <a:cxnLst/>
            <a:rect l="l" t="t" r="r" b="b"/>
            <a:pathLst>
              <a:path w="12130635" h="12130635">
                <a:moveTo>
                  <a:pt x="0" y="0"/>
                </a:moveTo>
                <a:lnTo>
                  <a:pt x="12130635" y="0"/>
                </a:lnTo>
                <a:lnTo>
                  <a:pt x="12130635" y="12130635"/>
                </a:lnTo>
                <a:lnTo>
                  <a:pt x="0" y="12130635"/>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rot="-10800000">
            <a:off x="-1170366" y="-1714500"/>
            <a:ext cx="22439795" cy="22439795"/>
          </a:xfrm>
          <a:custGeom>
            <a:avLst/>
            <a:gdLst/>
            <a:ahLst/>
            <a:cxnLst/>
            <a:rect l="l" t="t" r="r" b="b"/>
            <a:pathLst>
              <a:path w="22439795" h="22439795">
                <a:moveTo>
                  <a:pt x="0" y="0"/>
                </a:moveTo>
                <a:lnTo>
                  <a:pt x="22439795" y="0"/>
                </a:lnTo>
                <a:lnTo>
                  <a:pt x="22439795" y="22439795"/>
                </a:lnTo>
                <a:lnTo>
                  <a:pt x="0" y="22439795"/>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5" name="TextBox 5"/>
          <p:cNvSpPr txBox="1"/>
          <p:nvPr/>
        </p:nvSpPr>
        <p:spPr>
          <a:xfrm>
            <a:off x="290932" y="419100"/>
            <a:ext cx="7400955" cy="3299460"/>
          </a:xfrm>
          <a:prstGeom prst="rect">
            <a:avLst/>
          </a:prstGeom>
        </p:spPr>
        <p:txBody>
          <a:bodyPr lIns="0" tIns="0" rIns="0" bIns="0" rtlCol="0" anchor="t">
            <a:spAutoFit/>
          </a:bodyPr>
          <a:lstStyle/>
          <a:p>
            <a:pPr algn="l">
              <a:lnSpc>
                <a:spcPts val="8609"/>
              </a:lnSpc>
            </a:pPr>
            <a:r>
              <a:rPr lang="en-US" sz="8199" b="1" spc="409" dirty="0">
                <a:solidFill>
                  <a:srgbClr val="000000"/>
                </a:solidFill>
                <a:latin typeface="DM Sans Bold"/>
                <a:ea typeface="DM Sans Bold"/>
                <a:cs typeface="DM Sans Bold"/>
                <a:sym typeface="DM Sans Bold"/>
              </a:rPr>
              <a:t>CUM CHELTUIM BANII?</a:t>
            </a:r>
          </a:p>
        </p:txBody>
      </p:sp>
      <p:sp>
        <p:nvSpPr>
          <p:cNvPr id="6" name="TextBox 6"/>
          <p:cNvSpPr txBox="1"/>
          <p:nvPr/>
        </p:nvSpPr>
        <p:spPr>
          <a:xfrm>
            <a:off x="2569532" y="4686300"/>
            <a:ext cx="7480000" cy="1808187"/>
          </a:xfrm>
          <a:prstGeom prst="rect">
            <a:avLst/>
          </a:prstGeom>
        </p:spPr>
        <p:txBody>
          <a:bodyPr wrap="square" lIns="0" tIns="0" rIns="0" bIns="0" rtlCol="0" anchor="t">
            <a:spAutoFit/>
          </a:bodyPr>
          <a:lstStyle/>
          <a:p>
            <a:pPr algn="ctr">
              <a:lnSpc>
                <a:spcPts val="4657"/>
              </a:lnSpc>
            </a:pPr>
            <a:r>
              <a:rPr lang="ro-MD" sz="8000" b="1" dirty="0" smtClean="0">
                <a:solidFill>
                  <a:schemeClr val="accent1">
                    <a:lumMod val="50000"/>
                  </a:schemeClr>
                </a:solidFill>
                <a:latin typeface="DM Sans"/>
                <a:ea typeface="DM Sans"/>
                <a:cs typeface="DM Sans"/>
                <a:sym typeface="DM Sans"/>
              </a:rPr>
              <a:t>Sport</a:t>
            </a:r>
          </a:p>
          <a:p>
            <a:pPr algn="ctr">
              <a:lnSpc>
                <a:spcPts val="4657"/>
              </a:lnSpc>
            </a:pPr>
            <a:endParaRPr lang="ro-MD" sz="8000" b="1" dirty="0" smtClean="0">
              <a:solidFill>
                <a:schemeClr val="accent1">
                  <a:lumMod val="50000"/>
                </a:schemeClr>
              </a:solidFill>
              <a:latin typeface="DM Sans"/>
              <a:ea typeface="DM Sans"/>
              <a:cs typeface="DM Sans"/>
              <a:sym typeface="DM Sans"/>
            </a:endParaRPr>
          </a:p>
          <a:p>
            <a:pPr algn="ctr">
              <a:lnSpc>
                <a:spcPts val="4657"/>
              </a:lnSpc>
            </a:pPr>
            <a:r>
              <a:rPr lang="ro-MD" sz="4800" b="1" dirty="0" smtClean="0">
                <a:solidFill>
                  <a:srgbClr val="000000"/>
                </a:solidFill>
                <a:latin typeface="Times New Roman" panose="02020603050405020304" pitchFamily="18" charset="0"/>
                <a:ea typeface="DM Sans"/>
                <a:cs typeface="Times New Roman" panose="02020603050405020304" pitchFamily="18" charset="0"/>
                <a:sym typeface="DM Sans"/>
              </a:rPr>
              <a:t>220,00 </a:t>
            </a:r>
            <a:endParaRPr lang="en-US" sz="4800" dirty="0">
              <a:solidFill>
                <a:srgbClr val="000000"/>
              </a:solidFill>
              <a:latin typeface="DM Sans"/>
              <a:ea typeface="DM Sans"/>
              <a:cs typeface="DM Sans"/>
              <a:sym typeface="DM Sans"/>
            </a:endParaRPr>
          </a:p>
        </p:txBody>
      </p:sp>
      <p:cxnSp>
        <p:nvCxnSpPr>
          <p:cNvPr id="8" name="Straight Connector 7"/>
          <p:cNvCxnSpPr/>
          <p:nvPr/>
        </p:nvCxnSpPr>
        <p:spPr>
          <a:xfrm flipV="1">
            <a:off x="7958952" y="5192572"/>
            <a:ext cx="1054845" cy="497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9042038" y="3358773"/>
            <a:ext cx="0" cy="1833799"/>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9043774" y="5216643"/>
            <a:ext cx="43858" cy="1887338"/>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9079791" y="7110035"/>
            <a:ext cx="3680262" cy="18017"/>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9040207" y="3364746"/>
            <a:ext cx="3759430" cy="0"/>
          </a:xfrm>
          <a:prstGeom prst="line">
            <a:avLst/>
          </a:prstGeom>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12799637" y="2747100"/>
            <a:ext cx="5031163" cy="14029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MD" sz="2800" b="1" dirty="0" smtClean="0"/>
              <a:t>Servicii</a:t>
            </a:r>
          </a:p>
          <a:p>
            <a:pPr algn="ctr"/>
            <a:endParaRPr lang="ro-MD" sz="2800" b="1" dirty="0"/>
          </a:p>
          <a:p>
            <a:pPr algn="ctr"/>
            <a:r>
              <a:rPr lang="ro-MD" sz="2800" b="1" dirty="0" smtClean="0"/>
              <a:t>120,00</a:t>
            </a:r>
            <a:endParaRPr lang="en-US" sz="2800" b="1" dirty="0"/>
          </a:p>
        </p:txBody>
      </p:sp>
      <p:sp>
        <p:nvSpPr>
          <p:cNvPr id="29" name="Rectangle 28"/>
          <p:cNvSpPr/>
          <p:nvPr/>
        </p:nvSpPr>
        <p:spPr>
          <a:xfrm>
            <a:off x="12760053" y="6391282"/>
            <a:ext cx="5070747" cy="14253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MD" sz="2800" b="1" dirty="0"/>
              <a:t>P</a:t>
            </a:r>
            <a:r>
              <a:rPr lang="ro-MD" sz="2800" b="1" dirty="0" smtClean="0"/>
              <a:t>rocurări</a:t>
            </a:r>
          </a:p>
          <a:p>
            <a:pPr algn="ctr"/>
            <a:endParaRPr lang="ro-MD" sz="2800" b="1" dirty="0"/>
          </a:p>
          <a:p>
            <a:pPr algn="ctr"/>
            <a:r>
              <a:rPr lang="ro-MD" sz="2800" b="1" dirty="0" smtClean="0"/>
              <a:t>100,00</a:t>
            </a:r>
            <a:endParaRPr lang="en-US" sz="2800" b="1" dirty="0"/>
          </a:p>
        </p:txBody>
      </p:sp>
    </p:spTree>
    <p:extLst>
      <p:ext uri="{BB962C8B-B14F-4D97-AF65-F5344CB8AC3E}">
        <p14:creationId xmlns:p14="http://schemas.microsoft.com/office/powerpoint/2010/main" val="24765057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698642">
            <a:off x="-6641130" y="-2408175"/>
            <a:ext cx="12130635" cy="12130635"/>
          </a:xfrm>
          <a:custGeom>
            <a:avLst/>
            <a:gdLst/>
            <a:ahLst/>
            <a:cxnLst/>
            <a:rect l="l" t="t" r="r" b="b"/>
            <a:pathLst>
              <a:path w="12130635" h="12130635">
                <a:moveTo>
                  <a:pt x="0" y="0"/>
                </a:moveTo>
                <a:lnTo>
                  <a:pt x="12130635" y="0"/>
                </a:lnTo>
                <a:lnTo>
                  <a:pt x="12130635" y="12130635"/>
                </a:lnTo>
                <a:lnTo>
                  <a:pt x="0" y="12130635"/>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rot="-10800000">
            <a:off x="-1981200" y="-2171700"/>
            <a:ext cx="22439795" cy="22439795"/>
          </a:xfrm>
          <a:custGeom>
            <a:avLst/>
            <a:gdLst/>
            <a:ahLst/>
            <a:cxnLst/>
            <a:rect l="l" t="t" r="r" b="b"/>
            <a:pathLst>
              <a:path w="22439795" h="22439795">
                <a:moveTo>
                  <a:pt x="0" y="0"/>
                </a:moveTo>
                <a:lnTo>
                  <a:pt x="22439795" y="0"/>
                </a:lnTo>
                <a:lnTo>
                  <a:pt x="22439795" y="22439795"/>
                </a:lnTo>
                <a:lnTo>
                  <a:pt x="0" y="22439795"/>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5" name="TextBox 5"/>
          <p:cNvSpPr txBox="1"/>
          <p:nvPr/>
        </p:nvSpPr>
        <p:spPr>
          <a:xfrm>
            <a:off x="-54131" y="976212"/>
            <a:ext cx="7400955" cy="3299460"/>
          </a:xfrm>
          <a:prstGeom prst="rect">
            <a:avLst/>
          </a:prstGeom>
        </p:spPr>
        <p:txBody>
          <a:bodyPr lIns="0" tIns="0" rIns="0" bIns="0" rtlCol="0" anchor="t">
            <a:spAutoFit/>
          </a:bodyPr>
          <a:lstStyle/>
          <a:p>
            <a:pPr algn="l">
              <a:lnSpc>
                <a:spcPts val="8609"/>
              </a:lnSpc>
            </a:pPr>
            <a:r>
              <a:rPr lang="en-US" sz="8199" b="1" spc="409" dirty="0">
                <a:solidFill>
                  <a:srgbClr val="000000"/>
                </a:solidFill>
                <a:latin typeface="DM Sans Bold"/>
                <a:ea typeface="DM Sans Bold"/>
                <a:cs typeface="DM Sans Bold"/>
                <a:sym typeface="DM Sans Bold"/>
              </a:rPr>
              <a:t>CUM CHELTUIM BANII?</a:t>
            </a:r>
          </a:p>
        </p:txBody>
      </p:sp>
      <p:sp>
        <p:nvSpPr>
          <p:cNvPr id="6" name="TextBox 6"/>
          <p:cNvSpPr txBox="1"/>
          <p:nvPr/>
        </p:nvSpPr>
        <p:spPr>
          <a:xfrm>
            <a:off x="1376399" y="4686300"/>
            <a:ext cx="8658728" cy="1808187"/>
          </a:xfrm>
          <a:prstGeom prst="rect">
            <a:avLst/>
          </a:prstGeom>
        </p:spPr>
        <p:txBody>
          <a:bodyPr wrap="square" lIns="0" tIns="0" rIns="0" bIns="0" rtlCol="0" anchor="t">
            <a:spAutoFit/>
          </a:bodyPr>
          <a:lstStyle/>
          <a:p>
            <a:pPr algn="ctr">
              <a:lnSpc>
                <a:spcPts val="4657"/>
              </a:lnSpc>
            </a:pPr>
            <a:r>
              <a:rPr lang="ro-MD" sz="5400" b="1" dirty="0" smtClean="0">
                <a:solidFill>
                  <a:schemeClr val="accent1">
                    <a:lumMod val="50000"/>
                  </a:schemeClr>
                </a:solidFill>
                <a:latin typeface="DM Sans"/>
                <a:ea typeface="DM Sans"/>
                <a:cs typeface="DM Sans"/>
                <a:sym typeface="DM Sans"/>
              </a:rPr>
              <a:t>Dezvoltarea comunală și amenajarea teritoriului</a:t>
            </a:r>
          </a:p>
          <a:p>
            <a:pPr algn="ctr">
              <a:lnSpc>
                <a:spcPts val="4657"/>
              </a:lnSpc>
            </a:pPr>
            <a:r>
              <a:rPr lang="ro-MD" sz="4000" b="1" dirty="0" smtClean="0">
                <a:solidFill>
                  <a:srgbClr val="000000"/>
                </a:solidFill>
                <a:latin typeface="Times New Roman" panose="02020603050405020304" pitchFamily="18" charset="0"/>
                <a:ea typeface="DM Sans"/>
                <a:cs typeface="Times New Roman" panose="02020603050405020304" pitchFamily="18" charset="0"/>
                <a:sym typeface="DM Sans"/>
              </a:rPr>
              <a:t>699,40</a:t>
            </a:r>
            <a:endParaRPr lang="en-US" sz="4000" dirty="0">
              <a:solidFill>
                <a:srgbClr val="000000"/>
              </a:solidFill>
              <a:latin typeface="DM Sans"/>
              <a:ea typeface="DM Sans"/>
              <a:cs typeface="DM Sans"/>
              <a:sym typeface="DM Sans"/>
            </a:endParaRPr>
          </a:p>
        </p:txBody>
      </p:sp>
      <p:cxnSp>
        <p:nvCxnSpPr>
          <p:cNvPr id="8" name="Straight Connector 7"/>
          <p:cNvCxnSpPr/>
          <p:nvPr/>
        </p:nvCxnSpPr>
        <p:spPr>
          <a:xfrm flipV="1">
            <a:off x="9601639" y="5192572"/>
            <a:ext cx="1054845" cy="497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10656484" y="3358773"/>
            <a:ext cx="0" cy="1833799"/>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10656484" y="5192572"/>
            <a:ext cx="43858" cy="1887338"/>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10700342" y="7070902"/>
            <a:ext cx="3680262" cy="18017"/>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10656484" y="3358773"/>
            <a:ext cx="3759430" cy="0"/>
          </a:xfrm>
          <a:prstGeom prst="line">
            <a:avLst/>
          </a:prstGeom>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12801601" y="2657276"/>
            <a:ext cx="5181600" cy="140299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MD" sz="2800" b="1" dirty="0" smtClean="0"/>
              <a:t>Servicii</a:t>
            </a:r>
          </a:p>
          <a:p>
            <a:pPr algn="ctr"/>
            <a:endParaRPr lang="ro-MD" sz="2800" b="1" dirty="0"/>
          </a:p>
          <a:p>
            <a:pPr algn="ctr"/>
            <a:r>
              <a:rPr lang="ro-MD" sz="2800" b="1" dirty="0" smtClean="0"/>
              <a:t>444,40</a:t>
            </a:r>
            <a:endParaRPr lang="en-US" sz="2800" b="1" dirty="0"/>
          </a:p>
        </p:txBody>
      </p:sp>
      <p:sp>
        <p:nvSpPr>
          <p:cNvPr id="29" name="Rectangle 28"/>
          <p:cNvSpPr/>
          <p:nvPr/>
        </p:nvSpPr>
        <p:spPr>
          <a:xfrm>
            <a:off x="12801601" y="6376220"/>
            <a:ext cx="5181600" cy="14253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MD" sz="2800" b="1" dirty="0"/>
              <a:t>P</a:t>
            </a:r>
            <a:r>
              <a:rPr lang="ro-MD" sz="2800" b="1" dirty="0" smtClean="0"/>
              <a:t>rocurări</a:t>
            </a:r>
          </a:p>
          <a:p>
            <a:pPr algn="ctr"/>
            <a:endParaRPr lang="ro-MD" sz="2800" b="1" dirty="0"/>
          </a:p>
          <a:p>
            <a:pPr algn="ctr"/>
            <a:r>
              <a:rPr lang="ro-MD" sz="2800" b="1" dirty="0" smtClean="0"/>
              <a:t>255,00</a:t>
            </a:r>
            <a:endParaRPr lang="en-US" sz="2800" b="1" dirty="0"/>
          </a:p>
        </p:txBody>
      </p:sp>
    </p:spTree>
    <p:extLst>
      <p:ext uri="{BB962C8B-B14F-4D97-AF65-F5344CB8AC3E}">
        <p14:creationId xmlns:p14="http://schemas.microsoft.com/office/powerpoint/2010/main" val="3084188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698642">
            <a:off x="-6641130" y="-2408175"/>
            <a:ext cx="12130635" cy="12130635"/>
          </a:xfrm>
          <a:custGeom>
            <a:avLst/>
            <a:gdLst/>
            <a:ahLst/>
            <a:cxnLst/>
            <a:rect l="l" t="t" r="r" b="b"/>
            <a:pathLst>
              <a:path w="12130635" h="12130635">
                <a:moveTo>
                  <a:pt x="0" y="0"/>
                </a:moveTo>
                <a:lnTo>
                  <a:pt x="12130635" y="0"/>
                </a:lnTo>
                <a:lnTo>
                  <a:pt x="12130635" y="12130635"/>
                </a:lnTo>
                <a:lnTo>
                  <a:pt x="0" y="12130635"/>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rot="-10800000">
            <a:off x="-990600" y="-2019300"/>
            <a:ext cx="22439795" cy="22439795"/>
          </a:xfrm>
          <a:custGeom>
            <a:avLst/>
            <a:gdLst/>
            <a:ahLst/>
            <a:cxnLst/>
            <a:rect l="l" t="t" r="r" b="b"/>
            <a:pathLst>
              <a:path w="22439795" h="22439795">
                <a:moveTo>
                  <a:pt x="0" y="0"/>
                </a:moveTo>
                <a:lnTo>
                  <a:pt x="22439795" y="0"/>
                </a:lnTo>
                <a:lnTo>
                  <a:pt x="22439795" y="22439795"/>
                </a:lnTo>
                <a:lnTo>
                  <a:pt x="0" y="22439795"/>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5" name="TextBox 5"/>
          <p:cNvSpPr txBox="1"/>
          <p:nvPr/>
        </p:nvSpPr>
        <p:spPr>
          <a:xfrm>
            <a:off x="-54131" y="976212"/>
            <a:ext cx="7400955" cy="3299460"/>
          </a:xfrm>
          <a:prstGeom prst="rect">
            <a:avLst/>
          </a:prstGeom>
        </p:spPr>
        <p:txBody>
          <a:bodyPr lIns="0" tIns="0" rIns="0" bIns="0" rtlCol="0" anchor="t">
            <a:spAutoFit/>
          </a:bodyPr>
          <a:lstStyle/>
          <a:p>
            <a:pPr algn="l">
              <a:lnSpc>
                <a:spcPts val="8609"/>
              </a:lnSpc>
            </a:pPr>
            <a:r>
              <a:rPr lang="en-US" sz="8199" b="1" spc="409" dirty="0">
                <a:solidFill>
                  <a:srgbClr val="000000"/>
                </a:solidFill>
                <a:latin typeface="DM Sans Bold"/>
                <a:ea typeface="DM Sans Bold"/>
                <a:cs typeface="DM Sans Bold"/>
                <a:sym typeface="DM Sans Bold"/>
              </a:rPr>
              <a:t>CUM CHELTUIM BANII?</a:t>
            </a:r>
          </a:p>
        </p:txBody>
      </p:sp>
      <p:sp>
        <p:nvSpPr>
          <p:cNvPr id="6" name="TextBox 6"/>
          <p:cNvSpPr txBox="1"/>
          <p:nvPr/>
        </p:nvSpPr>
        <p:spPr>
          <a:xfrm>
            <a:off x="1376399" y="4686300"/>
            <a:ext cx="8658728" cy="1205458"/>
          </a:xfrm>
          <a:prstGeom prst="rect">
            <a:avLst/>
          </a:prstGeom>
        </p:spPr>
        <p:txBody>
          <a:bodyPr wrap="square" lIns="0" tIns="0" rIns="0" bIns="0" rtlCol="0" anchor="t">
            <a:spAutoFit/>
          </a:bodyPr>
          <a:lstStyle/>
          <a:p>
            <a:pPr algn="ctr">
              <a:lnSpc>
                <a:spcPts val="4657"/>
              </a:lnSpc>
            </a:pPr>
            <a:r>
              <a:rPr lang="ro-MD" sz="5400" b="1" dirty="0" smtClean="0">
                <a:solidFill>
                  <a:schemeClr val="accent1">
                    <a:lumMod val="50000"/>
                  </a:schemeClr>
                </a:solidFill>
                <a:latin typeface="DM Sans"/>
                <a:ea typeface="DM Sans"/>
                <a:cs typeface="DM Sans"/>
                <a:sym typeface="DM Sans"/>
              </a:rPr>
              <a:t>Iluminarea stradală</a:t>
            </a:r>
          </a:p>
          <a:p>
            <a:pPr algn="ctr">
              <a:lnSpc>
                <a:spcPts val="4657"/>
              </a:lnSpc>
            </a:pPr>
            <a:r>
              <a:rPr lang="ro-MD" sz="4000" b="1" dirty="0" smtClean="0">
                <a:solidFill>
                  <a:srgbClr val="000000"/>
                </a:solidFill>
                <a:latin typeface="Times New Roman" panose="02020603050405020304" pitchFamily="18" charset="0"/>
                <a:ea typeface="DM Sans"/>
                <a:cs typeface="Times New Roman" panose="02020603050405020304" pitchFamily="18" charset="0"/>
                <a:sym typeface="DM Sans"/>
              </a:rPr>
              <a:t>350,00</a:t>
            </a:r>
            <a:endParaRPr lang="en-US" sz="4000" dirty="0">
              <a:solidFill>
                <a:srgbClr val="000000"/>
              </a:solidFill>
              <a:latin typeface="DM Sans"/>
              <a:ea typeface="DM Sans"/>
              <a:cs typeface="DM Sans"/>
              <a:sym typeface="DM Sans"/>
            </a:endParaRPr>
          </a:p>
        </p:txBody>
      </p:sp>
      <p:cxnSp>
        <p:nvCxnSpPr>
          <p:cNvPr id="8" name="Straight Connector 7"/>
          <p:cNvCxnSpPr/>
          <p:nvPr/>
        </p:nvCxnSpPr>
        <p:spPr>
          <a:xfrm>
            <a:off x="9067800" y="5192572"/>
            <a:ext cx="158868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10656484" y="3358773"/>
            <a:ext cx="0" cy="1833799"/>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10656484" y="5192572"/>
            <a:ext cx="43858" cy="1887338"/>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10700342" y="7070902"/>
            <a:ext cx="3680262" cy="18017"/>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10656484" y="3358773"/>
            <a:ext cx="3759430" cy="0"/>
          </a:xfrm>
          <a:prstGeom prst="line">
            <a:avLst/>
          </a:prstGeom>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13030201" y="2476500"/>
            <a:ext cx="4800600" cy="1905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MD" sz="2800" b="1" dirty="0" smtClean="0"/>
              <a:t>Servicii comunale</a:t>
            </a:r>
          </a:p>
          <a:p>
            <a:pPr algn="ctr"/>
            <a:endParaRPr lang="ro-MD" sz="2800" b="1" dirty="0"/>
          </a:p>
          <a:p>
            <a:pPr algn="ctr"/>
            <a:r>
              <a:rPr lang="ro-MD" sz="2800" b="1" dirty="0" smtClean="0"/>
              <a:t>150,00</a:t>
            </a:r>
            <a:endParaRPr lang="en-US" sz="2800" b="1" dirty="0"/>
          </a:p>
        </p:txBody>
      </p:sp>
      <p:sp>
        <p:nvSpPr>
          <p:cNvPr id="29" name="Rectangle 28"/>
          <p:cNvSpPr/>
          <p:nvPr/>
        </p:nvSpPr>
        <p:spPr>
          <a:xfrm>
            <a:off x="13030202" y="6148308"/>
            <a:ext cx="4800600" cy="17383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MD" sz="2800" b="1" dirty="0" smtClean="0"/>
              <a:t>Alte </a:t>
            </a:r>
            <a:r>
              <a:rPr lang="ro-MD" sz="2800" b="1" dirty="0" err="1" smtClean="0"/>
              <a:t>cheltuilei</a:t>
            </a:r>
            <a:endParaRPr lang="ro-MD" sz="2800" b="1" dirty="0" smtClean="0"/>
          </a:p>
          <a:p>
            <a:pPr algn="ctr"/>
            <a:endParaRPr lang="ro-MD" sz="2800" b="1" dirty="0"/>
          </a:p>
          <a:p>
            <a:pPr algn="ctr"/>
            <a:r>
              <a:rPr lang="ro-MD" sz="2800" b="1" dirty="0" smtClean="0"/>
              <a:t>200,00</a:t>
            </a:r>
            <a:endParaRPr lang="en-US" sz="2800" b="1" dirty="0"/>
          </a:p>
        </p:txBody>
      </p:sp>
    </p:spTree>
    <p:extLst>
      <p:ext uri="{BB962C8B-B14F-4D97-AF65-F5344CB8AC3E}">
        <p14:creationId xmlns:p14="http://schemas.microsoft.com/office/powerpoint/2010/main" val="25923548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698642">
            <a:off x="-6641130" y="-2408175"/>
            <a:ext cx="12130635" cy="12130635"/>
          </a:xfrm>
          <a:custGeom>
            <a:avLst/>
            <a:gdLst/>
            <a:ahLst/>
            <a:cxnLst/>
            <a:rect l="l" t="t" r="r" b="b"/>
            <a:pathLst>
              <a:path w="12130635" h="12130635">
                <a:moveTo>
                  <a:pt x="0" y="0"/>
                </a:moveTo>
                <a:lnTo>
                  <a:pt x="12130635" y="0"/>
                </a:lnTo>
                <a:lnTo>
                  <a:pt x="12130635" y="12130635"/>
                </a:lnTo>
                <a:lnTo>
                  <a:pt x="0" y="12130635"/>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rot="-10800000">
            <a:off x="-152400" y="-1866900"/>
            <a:ext cx="22439795" cy="22439795"/>
          </a:xfrm>
          <a:custGeom>
            <a:avLst/>
            <a:gdLst/>
            <a:ahLst/>
            <a:cxnLst/>
            <a:rect l="l" t="t" r="r" b="b"/>
            <a:pathLst>
              <a:path w="22439795" h="22439795">
                <a:moveTo>
                  <a:pt x="0" y="0"/>
                </a:moveTo>
                <a:lnTo>
                  <a:pt x="22439795" y="0"/>
                </a:lnTo>
                <a:lnTo>
                  <a:pt x="22439795" y="22439795"/>
                </a:lnTo>
                <a:lnTo>
                  <a:pt x="0" y="22439795"/>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5" name="TextBox 5"/>
          <p:cNvSpPr txBox="1"/>
          <p:nvPr/>
        </p:nvSpPr>
        <p:spPr>
          <a:xfrm>
            <a:off x="-54131" y="976212"/>
            <a:ext cx="7400955" cy="3299460"/>
          </a:xfrm>
          <a:prstGeom prst="rect">
            <a:avLst/>
          </a:prstGeom>
        </p:spPr>
        <p:txBody>
          <a:bodyPr lIns="0" tIns="0" rIns="0" bIns="0" rtlCol="0" anchor="t">
            <a:spAutoFit/>
          </a:bodyPr>
          <a:lstStyle/>
          <a:p>
            <a:pPr algn="l">
              <a:lnSpc>
                <a:spcPts val="8609"/>
              </a:lnSpc>
            </a:pPr>
            <a:r>
              <a:rPr lang="en-US" sz="8199" b="1" spc="409" dirty="0">
                <a:solidFill>
                  <a:srgbClr val="000000"/>
                </a:solidFill>
                <a:latin typeface="DM Sans Bold"/>
                <a:ea typeface="DM Sans Bold"/>
                <a:cs typeface="DM Sans Bold"/>
                <a:sym typeface="DM Sans Bold"/>
              </a:rPr>
              <a:t>CUM CHELTUIM BANII?</a:t>
            </a:r>
          </a:p>
        </p:txBody>
      </p:sp>
      <p:sp>
        <p:nvSpPr>
          <p:cNvPr id="6" name="TextBox 6"/>
          <p:cNvSpPr txBox="1"/>
          <p:nvPr/>
        </p:nvSpPr>
        <p:spPr>
          <a:xfrm>
            <a:off x="2895600" y="4965570"/>
            <a:ext cx="8658728" cy="1205458"/>
          </a:xfrm>
          <a:prstGeom prst="rect">
            <a:avLst/>
          </a:prstGeom>
        </p:spPr>
        <p:txBody>
          <a:bodyPr wrap="square" lIns="0" tIns="0" rIns="0" bIns="0" rtlCol="0" anchor="t">
            <a:spAutoFit/>
          </a:bodyPr>
          <a:lstStyle/>
          <a:p>
            <a:pPr algn="ctr">
              <a:lnSpc>
                <a:spcPts val="4657"/>
              </a:lnSpc>
            </a:pPr>
            <a:r>
              <a:rPr lang="ro-MD" sz="5400" b="1" dirty="0" smtClean="0">
                <a:solidFill>
                  <a:schemeClr val="accent1">
                    <a:lumMod val="50000"/>
                  </a:schemeClr>
                </a:solidFill>
                <a:latin typeface="DM Sans"/>
                <a:ea typeface="DM Sans"/>
                <a:cs typeface="DM Sans"/>
                <a:sym typeface="DM Sans"/>
              </a:rPr>
              <a:t>Servicii sociale</a:t>
            </a:r>
          </a:p>
          <a:p>
            <a:pPr algn="ctr">
              <a:lnSpc>
                <a:spcPts val="4657"/>
              </a:lnSpc>
            </a:pPr>
            <a:r>
              <a:rPr lang="ro-MD" sz="4000" b="1" dirty="0" smtClean="0">
                <a:solidFill>
                  <a:srgbClr val="000000"/>
                </a:solidFill>
                <a:latin typeface="Times New Roman" panose="02020603050405020304" pitchFamily="18" charset="0"/>
                <a:ea typeface="DM Sans"/>
                <a:cs typeface="Times New Roman" panose="02020603050405020304" pitchFamily="18" charset="0"/>
                <a:sym typeface="DM Sans"/>
              </a:rPr>
              <a:t>300,00</a:t>
            </a:r>
            <a:endParaRPr lang="en-US" sz="4000" dirty="0">
              <a:solidFill>
                <a:srgbClr val="000000"/>
              </a:solidFill>
              <a:latin typeface="DM Sans"/>
              <a:ea typeface="DM Sans"/>
              <a:cs typeface="DM Sans"/>
              <a:sym typeface="DM Sans"/>
            </a:endParaRPr>
          </a:p>
        </p:txBody>
      </p:sp>
      <p:cxnSp>
        <p:nvCxnSpPr>
          <p:cNvPr id="8" name="Straight Connector 7"/>
          <p:cNvCxnSpPr/>
          <p:nvPr/>
        </p:nvCxnSpPr>
        <p:spPr>
          <a:xfrm flipV="1">
            <a:off x="9601639" y="5192572"/>
            <a:ext cx="1054845" cy="497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10656484" y="3358773"/>
            <a:ext cx="0" cy="1833799"/>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10656484" y="5192572"/>
            <a:ext cx="43858" cy="1887338"/>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10700342" y="7070902"/>
            <a:ext cx="3680262" cy="18017"/>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10656484" y="3358773"/>
            <a:ext cx="3759430" cy="0"/>
          </a:xfrm>
          <a:prstGeom prst="line">
            <a:avLst/>
          </a:prstGeom>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12877801" y="2324100"/>
            <a:ext cx="4648200" cy="19515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MD" sz="2800" b="1" dirty="0" smtClean="0"/>
              <a:t>Procurări</a:t>
            </a:r>
          </a:p>
          <a:p>
            <a:pPr algn="ctr"/>
            <a:endParaRPr lang="ro-MD" sz="2800" b="1" dirty="0"/>
          </a:p>
          <a:p>
            <a:pPr algn="ctr"/>
            <a:r>
              <a:rPr lang="ro-MD" sz="2800" b="1" dirty="0" smtClean="0"/>
              <a:t>200,00</a:t>
            </a:r>
            <a:endParaRPr lang="en-US" sz="2800" b="1" dirty="0"/>
          </a:p>
        </p:txBody>
      </p:sp>
      <p:sp>
        <p:nvSpPr>
          <p:cNvPr id="29" name="Rectangle 28"/>
          <p:cNvSpPr/>
          <p:nvPr/>
        </p:nvSpPr>
        <p:spPr>
          <a:xfrm>
            <a:off x="12914244" y="6171028"/>
            <a:ext cx="4611757" cy="184567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MD" sz="2800" b="1" dirty="0" smtClean="0"/>
              <a:t>Alte cheltuieli</a:t>
            </a:r>
          </a:p>
          <a:p>
            <a:pPr algn="ctr"/>
            <a:endParaRPr lang="ro-MD" sz="2800" b="1" dirty="0"/>
          </a:p>
          <a:p>
            <a:pPr algn="ctr"/>
            <a:r>
              <a:rPr lang="ro-MD" sz="2800" b="1" dirty="0" smtClean="0"/>
              <a:t>100,00</a:t>
            </a:r>
            <a:endParaRPr lang="en-US" sz="2800" b="1" dirty="0"/>
          </a:p>
        </p:txBody>
      </p:sp>
    </p:spTree>
    <p:extLst>
      <p:ext uri="{BB962C8B-B14F-4D97-AF65-F5344CB8AC3E}">
        <p14:creationId xmlns:p14="http://schemas.microsoft.com/office/powerpoint/2010/main" val="14569574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698642">
            <a:off x="-6641130" y="-2408175"/>
            <a:ext cx="12130635" cy="12130635"/>
          </a:xfrm>
          <a:custGeom>
            <a:avLst/>
            <a:gdLst/>
            <a:ahLst/>
            <a:cxnLst/>
            <a:rect l="l" t="t" r="r" b="b"/>
            <a:pathLst>
              <a:path w="12130635" h="12130635">
                <a:moveTo>
                  <a:pt x="0" y="0"/>
                </a:moveTo>
                <a:lnTo>
                  <a:pt x="12130635" y="0"/>
                </a:lnTo>
                <a:lnTo>
                  <a:pt x="12130635" y="12130635"/>
                </a:lnTo>
                <a:lnTo>
                  <a:pt x="0" y="12130635"/>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rot="-10800000">
            <a:off x="-595691" y="-1866900"/>
            <a:ext cx="22439795" cy="22439795"/>
          </a:xfrm>
          <a:custGeom>
            <a:avLst/>
            <a:gdLst/>
            <a:ahLst/>
            <a:cxnLst/>
            <a:rect l="l" t="t" r="r" b="b"/>
            <a:pathLst>
              <a:path w="22439795" h="22439795">
                <a:moveTo>
                  <a:pt x="0" y="0"/>
                </a:moveTo>
                <a:lnTo>
                  <a:pt x="22439795" y="0"/>
                </a:lnTo>
                <a:lnTo>
                  <a:pt x="22439795" y="22439795"/>
                </a:lnTo>
                <a:lnTo>
                  <a:pt x="0" y="22439795"/>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5" name="TextBox 5"/>
          <p:cNvSpPr txBox="1"/>
          <p:nvPr/>
        </p:nvSpPr>
        <p:spPr>
          <a:xfrm>
            <a:off x="-54131" y="976212"/>
            <a:ext cx="7400955" cy="3299460"/>
          </a:xfrm>
          <a:prstGeom prst="rect">
            <a:avLst/>
          </a:prstGeom>
        </p:spPr>
        <p:txBody>
          <a:bodyPr lIns="0" tIns="0" rIns="0" bIns="0" rtlCol="0" anchor="t">
            <a:spAutoFit/>
          </a:bodyPr>
          <a:lstStyle/>
          <a:p>
            <a:pPr algn="l">
              <a:lnSpc>
                <a:spcPts val="8609"/>
              </a:lnSpc>
            </a:pPr>
            <a:r>
              <a:rPr lang="en-US" sz="8199" b="1" spc="409" dirty="0">
                <a:solidFill>
                  <a:srgbClr val="000000"/>
                </a:solidFill>
                <a:latin typeface="DM Sans Bold"/>
                <a:ea typeface="DM Sans Bold"/>
                <a:cs typeface="DM Sans Bold"/>
                <a:sym typeface="DM Sans Bold"/>
              </a:rPr>
              <a:t>CUM CHELTUIM BANII?</a:t>
            </a:r>
          </a:p>
        </p:txBody>
      </p:sp>
      <p:sp>
        <p:nvSpPr>
          <p:cNvPr id="6" name="TextBox 6"/>
          <p:cNvSpPr txBox="1"/>
          <p:nvPr/>
        </p:nvSpPr>
        <p:spPr>
          <a:xfrm>
            <a:off x="1386338" y="4965570"/>
            <a:ext cx="8658728" cy="1205458"/>
          </a:xfrm>
          <a:prstGeom prst="rect">
            <a:avLst/>
          </a:prstGeom>
        </p:spPr>
        <p:txBody>
          <a:bodyPr wrap="square" lIns="0" tIns="0" rIns="0" bIns="0" rtlCol="0" anchor="t">
            <a:spAutoFit/>
          </a:bodyPr>
          <a:lstStyle/>
          <a:p>
            <a:pPr algn="ctr">
              <a:lnSpc>
                <a:spcPts val="4657"/>
              </a:lnSpc>
            </a:pPr>
            <a:r>
              <a:rPr lang="ro-MD" sz="5400" b="1" dirty="0" smtClean="0">
                <a:solidFill>
                  <a:schemeClr val="accent1">
                    <a:lumMod val="50000"/>
                  </a:schemeClr>
                </a:solidFill>
                <a:latin typeface="DM Sans"/>
                <a:ea typeface="DM Sans"/>
                <a:cs typeface="DM Sans"/>
                <a:sym typeface="DM Sans"/>
              </a:rPr>
              <a:t>Infrastructura drumurilor</a:t>
            </a:r>
          </a:p>
          <a:p>
            <a:pPr algn="ctr">
              <a:lnSpc>
                <a:spcPts val="4657"/>
              </a:lnSpc>
            </a:pPr>
            <a:r>
              <a:rPr lang="ro-MD" sz="4000" b="1" dirty="0" smtClean="0">
                <a:solidFill>
                  <a:srgbClr val="000000"/>
                </a:solidFill>
                <a:latin typeface="Times New Roman" panose="02020603050405020304" pitchFamily="18" charset="0"/>
                <a:ea typeface="DM Sans"/>
                <a:cs typeface="Times New Roman" panose="02020603050405020304" pitchFamily="18" charset="0"/>
                <a:sym typeface="DM Sans"/>
              </a:rPr>
              <a:t>860,60</a:t>
            </a:r>
            <a:endParaRPr lang="en-US" sz="4000" dirty="0">
              <a:solidFill>
                <a:srgbClr val="000000"/>
              </a:solidFill>
              <a:latin typeface="DM Sans"/>
              <a:ea typeface="DM Sans"/>
              <a:cs typeface="DM Sans"/>
              <a:sym typeface="DM Sans"/>
            </a:endParaRPr>
          </a:p>
        </p:txBody>
      </p:sp>
      <p:cxnSp>
        <p:nvCxnSpPr>
          <p:cNvPr id="8" name="Straight Connector 7"/>
          <p:cNvCxnSpPr/>
          <p:nvPr/>
        </p:nvCxnSpPr>
        <p:spPr>
          <a:xfrm flipV="1">
            <a:off x="9517643" y="5219700"/>
            <a:ext cx="1106564" cy="4970"/>
          </a:xfrm>
          <a:prstGeom prst="line">
            <a:avLst/>
          </a:prstGeom>
        </p:spPr>
        <p:style>
          <a:lnRef idx="1">
            <a:schemeClr val="accent1"/>
          </a:lnRef>
          <a:fillRef idx="0">
            <a:schemeClr val="accent1"/>
          </a:fillRef>
          <a:effectRef idx="0">
            <a:schemeClr val="accent1"/>
          </a:effectRef>
          <a:fontRef idx="minor">
            <a:schemeClr val="tx1"/>
          </a:fontRef>
        </p:style>
      </p:cxnSp>
      <p:sp>
        <p:nvSpPr>
          <p:cNvPr id="29" name="Rectangle 28"/>
          <p:cNvSpPr/>
          <p:nvPr/>
        </p:nvSpPr>
        <p:spPr>
          <a:xfrm>
            <a:off x="11734800" y="5600700"/>
            <a:ext cx="6400800" cy="21873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MD" sz="2800" b="1" dirty="0" smtClean="0"/>
              <a:t>Străzile care vor fi reparate vor fi aprobate prin decizia Consiliului Local</a:t>
            </a:r>
            <a:endParaRPr lang="en-US" sz="2800" b="1" dirty="0"/>
          </a:p>
        </p:txBody>
      </p:sp>
      <p:cxnSp>
        <p:nvCxnSpPr>
          <p:cNvPr id="7" name="Straight Connector 6"/>
          <p:cNvCxnSpPr/>
          <p:nvPr/>
        </p:nvCxnSpPr>
        <p:spPr>
          <a:xfrm>
            <a:off x="10624207" y="5219700"/>
            <a:ext cx="0" cy="1474699"/>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endCxn id="29" idx="1"/>
          </p:cNvCxnSpPr>
          <p:nvPr/>
        </p:nvCxnSpPr>
        <p:spPr>
          <a:xfrm>
            <a:off x="10624207" y="6694399"/>
            <a:ext cx="111059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025416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698642">
            <a:off x="-6641130" y="-2408175"/>
            <a:ext cx="12130635" cy="12130635"/>
          </a:xfrm>
          <a:custGeom>
            <a:avLst/>
            <a:gdLst/>
            <a:ahLst/>
            <a:cxnLst/>
            <a:rect l="l" t="t" r="r" b="b"/>
            <a:pathLst>
              <a:path w="12130635" h="12130635">
                <a:moveTo>
                  <a:pt x="0" y="0"/>
                </a:moveTo>
                <a:lnTo>
                  <a:pt x="12130635" y="0"/>
                </a:lnTo>
                <a:lnTo>
                  <a:pt x="12130635" y="12130635"/>
                </a:lnTo>
                <a:lnTo>
                  <a:pt x="0" y="12130635"/>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rot="-10800000">
            <a:off x="-595691" y="-1866900"/>
            <a:ext cx="22439795" cy="22439795"/>
          </a:xfrm>
          <a:custGeom>
            <a:avLst/>
            <a:gdLst/>
            <a:ahLst/>
            <a:cxnLst/>
            <a:rect l="l" t="t" r="r" b="b"/>
            <a:pathLst>
              <a:path w="22439795" h="22439795">
                <a:moveTo>
                  <a:pt x="0" y="0"/>
                </a:moveTo>
                <a:lnTo>
                  <a:pt x="22439795" y="0"/>
                </a:lnTo>
                <a:lnTo>
                  <a:pt x="22439795" y="22439795"/>
                </a:lnTo>
                <a:lnTo>
                  <a:pt x="0" y="22439795"/>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5" name="TextBox 5"/>
          <p:cNvSpPr txBox="1"/>
          <p:nvPr/>
        </p:nvSpPr>
        <p:spPr>
          <a:xfrm>
            <a:off x="-54131" y="976212"/>
            <a:ext cx="16284731" cy="1127553"/>
          </a:xfrm>
          <a:prstGeom prst="rect">
            <a:avLst/>
          </a:prstGeom>
        </p:spPr>
        <p:txBody>
          <a:bodyPr wrap="square" lIns="0" tIns="0" rIns="0" bIns="0" rtlCol="0" anchor="t">
            <a:spAutoFit/>
          </a:bodyPr>
          <a:lstStyle/>
          <a:p>
            <a:pPr algn="ctr">
              <a:lnSpc>
                <a:spcPts val="8609"/>
              </a:lnSpc>
            </a:pPr>
            <a:r>
              <a:rPr lang="en-US" sz="8199" b="1" spc="409" dirty="0">
                <a:solidFill>
                  <a:srgbClr val="000000"/>
                </a:solidFill>
                <a:latin typeface="DM Sans Bold"/>
                <a:ea typeface="DM Sans Bold"/>
                <a:cs typeface="DM Sans Bold"/>
                <a:sym typeface="DM Sans Bold"/>
              </a:rPr>
              <a:t>CUM </a:t>
            </a:r>
            <a:r>
              <a:rPr lang="en-US" sz="8199" b="1" spc="409" dirty="0" smtClean="0">
                <a:solidFill>
                  <a:srgbClr val="000000"/>
                </a:solidFill>
                <a:latin typeface="DM Sans Bold"/>
                <a:ea typeface="DM Sans Bold"/>
                <a:cs typeface="DM Sans Bold"/>
                <a:sym typeface="DM Sans Bold"/>
              </a:rPr>
              <a:t>CHELTUIM</a:t>
            </a:r>
            <a:r>
              <a:rPr lang="ro-MD" sz="8199" b="1" spc="409" dirty="0" smtClean="0">
                <a:solidFill>
                  <a:srgbClr val="000000"/>
                </a:solidFill>
                <a:latin typeface="DM Sans Bold"/>
                <a:ea typeface="DM Sans Bold"/>
                <a:cs typeface="DM Sans Bold"/>
                <a:sym typeface="DM Sans Bold"/>
              </a:rPr>
              <a:t> </a:t>
            </a:r>
            <a:r>
              <a:rPr lang="en-US" sz="8199" b="1" spc="409" dirty="0" smtClean="0">
                <a:solidFill>
                  <a:srgbClr val="000000"/>
                </a:solidFill>
                <a:latin typeface="DM Sans Bold"/>
                <a:ea typeface="DM Sans Bold"/>
                <a:cs typeface="DM Sans Bold"/>
                <a:sym typeface="DM Sans Bold"/>
              </a:rPr>
              <a:t>BANII</a:t>
            </a:r>
            <a:r>
              <a:rPr lang="en-US" sz="8199" b="1" spc="409" dirty="0">
                <a:solidFill>
                  <a:srgbClr val="000000"/>
                </a:solidFill>
                <a:latin typeface="DM Sans Bold"/>
                <a:ea typeface="DM Sans Bold"/>
                <a:cs typeface="DM Sans Bold"/>
                <a:sym typeface="DM Sans Bold"/>
              </a:rPr>
              <a:t>?</a:t>
            </a:r>
          </a:p>
        </p:txBody>
      </p:sp>
      <p:sp>
        <p:nvSpPr>
          <p:cNvPr id="6" name="TextBox 6"/>
          <p:cNvSpPr txBox="1"/>
          <p:nvPr/>
        </p:nvSpPr>
        <p:spPr>
          <a:xfrm>
            <a:off x="3581400" y="3739763"/>
            <a:ext cx="8658728" cy="1205458"/>
          </a:xfrm>
          <a:prstGeom prst="rect">
            <a:avLst/>
          </a:prstGeom>
        </p:spPr>
        <p:txBody>
          <a:bodyPr wrap="square" lIns="0" tIns="0" rIns="0" bIns="0" rtlCol="0" anchor="t">
            <a:spAutoFit/>
          </a:bodyPr>
          <a:lstStyle/>
          <a:p>
            <a:pPr algn="ctr">
              <a:lnSpc>
                <a:spcPts val="4657"/>
              </a:lnSpc>
            </a:pPr>
            <a:r>
              <a:rPr lang="ro-MD" sz="4800" b="1" dirty="0" smtClean="0">
                <a:solidFill>
                  <a:schemeClr val="accent1">
                    <a:lumMod val="50000"/>
                  </a:schemeClr>
                </a:solidFill>
                <a:latin typeface="DM Sans"/>
                <a:ea typeface="DM Sans"/>
                <a:cs typeface="DM Sans"/>
                <a:sym typeface="DM Sans"/>
              </a:rPr>
              <a:t>Fondul de rezervă</a:t>
            </a:r>
          </a:p>
          <a:p>
            <a:pPr algn="ctr">
              <a:lnSpc>
                <a:spcPts val="4657"/>
              </a:lnSpc>
            </a:pPr>
            <a:r>
              <a:rPr lang="ro-MD" sz="4000" b="1" dirty="0" smtClean="0">
                <a:solidFill>
                  <a:srgbClr val="000000"/>
                </a:solidFill>
                <a:latin typeface="Times New Roman" panose="02020603050405020304" pitchFamily="18" charset="0"/>
                <a:ea typeface="DM Sans"/>
                <a:cs typeface="Times New Roman" panose="02020603050405020304" pitchFamily="18" charset="0"/>
                <a:sym typeface="DM Sans"/>
              </a:rPr>
              <a:t>6,00</a:t>
            </a:r>
            <a:endParaRPr lang="en-US" sz="4000" dirty="0">
              <a:solidFill>
                <a:srgbClr val="000000"/>
              </a:solidFill>
              <a:latin typeface="DM Sans"/>
              <a:ea typeface="DM Sans"/>
              <a:cs typeface="DM Sans"/>
              <a:sym typeface="DM Sans"/>
            </a:endParaRPr>
          </a:p>
        </p:txBody>
      </p:sp>
    </p:spTree>
    <p:extLst>
      <p:ext uri="{BB962C8B-B14F-4D97-AF65-F5344CB8AC3E}">
        <p14:creationId xmlns:p14="http://schemas.microsoft.com/office/powerpoint/2010/main" val="358649749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14300"/>
            <a:ext cx="10287000" cy="104013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TextBox 3"/>
          <p:cNvSpPr txBox="1"/>
          <p:nvPr/>
        </p:nvSpPr>
        <p:spPr>
          <a:xfrm>
            <a:off x="1600200" y="2095500"/>
            <a:ext cx="14050708" cy="5109091"/>
          </a:xfrm>
          <a:prstGeom prst="rect">
            <a:avLst/>
          </a:prstGeom>
        </p:spPr>
        <p:txBody>
          <a:bodyPr lIns="0" tIns="0" rIns="0" bIns="0" rtlCol="0" anchor="t">
            <a:spAutoFit/>
          </a:bodyPr>
          <a:lstStyle/>
          <a:p>
            <a:pPr algn="ctr">
              <a:lnSpc>
                <a:spcPct val="150000"/>
              </a:lnSpc>
            </a:pPr>
            <a:r>
              <a:rPr lang="ro-MD" sz="3600" b="1" dirty="0" smtClean="0">
                <a:solidFill>
                  <a:srgbClr val="000000"/>
                </a:solidFill>
                <a:latin typeface="Open Sauce Heavy"/>
                <a:ea typeface="Open Sauce Heavy"/>
                <a:cs typeface="Open Sauce Heavy"/>
                <a:sym typeface="Open Sauce Heavy"/>
              </a:rPr>
              <a:t>Proiectul bugetului local Cimișeni pe anul 2026 este elaborat în conformitate cu prevederile:</a:t>
            </a:r>
          </a:p>
          <a:p>
            <a:pPr marL="457200" indent="-457200">
              <a:lnSpc>
                <a:spcPct val="200000"/>
              </a:lnSpc>
              <a:buFont typeface="Arial" panose="020B0604020202020204" pitchFamily="34" charset="0"/>
              <a:buChar char="•"/>
            </a:pPr>
            <a:r>
              <a:rPr lang="en-US" sz="2800" dirty="0" err="1" smtClean="0">
                <a:latin typeface="Times New Roman" panose="02020603050405020304" pitchFamily="18" charset="0"/>
                <a:cs typeface="Times New Roman" panose="02020603050405020304" pitchFamily="18" charset="0"/>
              </a:rPr>
              <a:t>Legii</a:t>
            </a:r>
            <a:r>
              <a:rPr lang="en-US" sz="2800" dirty="0" smtClean="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finanțelor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publice</a:t>
            </a:r>
            <a:r>
              <a:rPr lang="en-US" sz="2800" dirty="0">
                <a:latin typeface="Times New Roman" panose="02020603050405020304" pitchFamily="18" charset="0"/>
                <a:cs typeface="Times New Roman" panose="02020603050405020304" pitchFamily="18" charset="0"/>
              </a:rPr>
              <a:t> locale </a:t>
            </a:r>
            <a:r>
              <a:rPr lang="en-US" sz="2800" dirty="0" err="1">
                <a:latin typeface="Times New Roman" panose="02020603050405020304" pitchFamily="18" charset="0"/>
                <a:cs typeface="Times New Roman" panose="02020603050405020304" pitchFamily="18" charset="0"/>
              </a:rPr>
              <a:t>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responsabilității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bugetar</a:t>
            </a:r>
            <a:r>
              <a:rPr lang="en-US"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fiscale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nr</a:t>
            </a:r>
            <a:r>
              <a:rPr lang="en-US" sz="2800" dirty="0">
                <a:latin typeface="Times New Roman" panose="02020603050405020304" pitchFamily="18" charset="0"/>
                <a:cs typeface="Times New Roman" panose="02020603050405020304" pitchFamily="18" charset="0"/>
              </a:rPr>
              <a:t>. 181 din 25.07.2014</a:t>
            </a:r>
            <a:r>
              <a:rPr lang="en-US" sz="2800" dirty="0" smtClean="0">
                <a:latin typeface="Times New Roman" panose="02020603050405020304" pitchFamily="18" charset="0"/>
                <a:cs typeface="Times New Roman" panose="02020603050405020304" pitchFamily="18" charset="0"/>
              </a:rPr>
              <a:t>;</a:t>
            </a:r>
            <a:endParaRPr lang="ro-MD" sz="2800" dirty="0" smtClean="0">
              <a:latin typeface="Times New Roman" panose="02020603050405020304" pitchFamily="18" charset="0"/>
              <a:cs typeface="Times New Roman" panose="02020603050405020304" pitchFamily="18" charset="0"/>
            </a:endParaRPr>
          </a:p>
          <a:p>
            <a:pPr marL="457200" indent="-457200">
              <a:lnSpc>
                <a:spcPct val="200000"/>
              </a:lnSpc>
              <a:buFont typeface="Arial" panose="020B0604020202020204" pitchFamily="34" charset="0"/>
              <a:buChar char="•"/>
            </a:pPr>
            <a:r>
              <a:rPr lang="en-US" sz="2800" dirty="0" err="1">
                <a:latin typeface="Times New Roman" panose="02020603050405020304" pitchFamily="18" charset="0"/>
                <a:cs typeface="Times New Roman" panose="02020603050405020304" pitchFamily="18" charset="0"/>
              </a:rPr>
              <a:t>Legii</a:t>
            </a:r>
            <a:r>
              <a:rPr lang="en-US" sz="2800" dirty="0">
                <a:latin typeface="Times New Roman" panose="02020603050405020304" pitchFamily="18" charset="0"/>
                <a:cs typeface="Times New Roman" panose="02020603050405020304" pitchFamily="18" charset="0"/>
              </a:rPr>
              <a:t> nr.436 - XVI din 28.12.2006 ,,</a:t>
            </a:r>
            <a:r>
              <a:rPr lang="en-US" sz="2800" dirty="0" err="1">
                <a:latin typeface="Times New Roman" panose="02020603050405020304" pitchFamily="18" charset="0"/>
                <a:cs typeface="Times New Roman" panose="02020603050405020304" pitchFamily="18" charset="0"/>
              </a:rPr>
              <a:t>Privind</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administrația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publică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locală</a:t>
            </a:r>
            <a:r>
              <a:rPr lang="en-US" sz="2800" dirty="0" smtClean="0">
                <a:latin typeface="Times New Roman" panose="02020603050405020304" pitchFamily="18" charset="0"/>
                <a:cs typeface="Times New Roman" panose="02020603050405020304" pitchFamily="18" charset="0"/>
              </a:rPr>
              <a:t>,,;</a:t>
            </a:r>
            <a:endParaRPr lang="ro-MD" sz="2800" dirty="0" smtClean="0">
              <a:latin typeface="Times New Roman" panose="02020603050405020304" pitchFamily="18" charset="0"/>
              <a:cs typeface="Times New Roman" panose="02020603050405020304" pitchFamily="18" charset="0"/>
            </a:endParaRPr>
          </a:p>
          <a:p>
            <a:pPr marL="457200" indent="-457200">
              <a:lnSpc>
                <a:spcPct val="200000"/>
              </a:lnSpc>
              <a:buFont typeface="Arial" panose="020B0604020202020204" pitchFamily="34" charset="0"/>
              <a:buChar char="•"/>
            </a:pPr>
            <a:r>
              <a:rPr lang="en-US" sz="2800" dirty="0" err="1">
                <a:latin typeface="Times New Roman" panose="02020603050405020304" pitchFamily="18" charset="0"/>
                <a:cs typeface="Times New Roman" panose="02020603050405020304" pitchFamily="18" charset="0"/>
              </a:rPr>
              <a:t>Legii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nr</a:t>
            </a:r>
            <a:r>
              <a:rPr lang="en-US" sz="2800" dirty="0">
                <a:latin typeface="Times New Roman" panose="02020603050405020304" pitchFamily="18" charset="0"/>
                <a:cs typeface="Times New Roman" panose="02020603050405020304" pitchFamily="18" charset="0"/>
              </a:rPr>
              <a:t>. 397 - XV din 16.10.2003 ,,</a:t>
            </a:r>
            <a:r>
              <a:rPr lang="en-US" sz="2800" dirty="0" err="1">
                <a:latin typeface="Times New Roman" panose="02020603050405020304" pitchFamily="18" charset="0"/>
                <a:cs typeface="Times New Roman" panose="02020603050405020304" pitchFamily="18" charset="0"/>
              </a:rPr>
              <a:t>Privind</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finanțele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publice</a:t>
            </a:r>
            <a:r>
              <a:rPr lang="en-US" sz="2800" dirty="0">
                <a:latin typeface="Times New Roman" panose="02020603050405020304" pitchFamily="18" charset="0"/>
                <a:cs typeface="Times New Roman" panose="02020603050405020304" pitchFamily="18" charset="0"/>
              </a:rPr>
              <a:t> locale </a:t>
            </a:r>
            <a:r>
              <a:rPr lang="en-US" sz="2800" dirty="0" err="1">
                <a:latin typeface="Times New Roman" panose="02020603050405020304" pitchFamily="18" charset="0"/>
                <a:cs typeface="Times New Roman" panose="02020603050405020304" pitchFamily="18" charset="0"/>
              </a:rPr>
              <a:t>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ținând</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cont</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particularitățile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expuse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circulara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Ministerului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Finanțelor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nr</a:t>
            </a:r>
            <a:r>
              <a:rPr lang="en-US" sz="2800" dirty="0">
                <a:latin typeface="Times New Roman" panose="02020603050405020304" pitchFamily="18" charset="0"/>
                <a:cs typeface="Times New Roman" panose="02020603050405020304" pitchFamily="18" charset="0"/>
              </a:rPr>
              <a:t>. 06/2 - 07 - 30 din 25.08.2025.</a:t>
            </a:r>
            <a:endParaRPr lang="en-US" sz="2800" dirty="0">
              <a:solidFill>
                <a:srgbClr val="000000"/>
              </a:solidFill>
              <a:latin typeface="Times New Roman" panose="02020603050405020304" pitchFamily="18" charset="0"/>
              <a:ea typeface="Open Sauce Heavy"/>
              <a:cs typeface="Times New Roman" panose="02020603050405020304" pitchFamily="18" charset="0"/>
              <a:sym typeface="Open Sauce Heavy"/>
            </a:endParaRPr>
          </a:p>
        </p:txBody>
      </p:sp>
    </p:spTree>
    <p:extLst>
      <p:ext uri="{BB962C8B-B14F-4D97-AF65-F5344CB8AC3E}">
        <p14:creationId xmlns:p14="http://schemas.microsoft.com/office/powerpoint/2010/main" val="30334327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TextBox 3"/>
          <p:cNvSpPr txBox="1"/>
          <p:nvPr/>
        </p:nvSpPr>
        <p:spPr>
          <a:xfrm>
            <a:off x="-257500" y="4077171"/>
            <a:ext cx="14050708" cy="3272575"/>
          </a:xfrm>
          <a:prstGeom prst="rect">
            <a:avLst/>
          </a:prstGeom>
        </p:spPr>
        <p:txBody>
          <a:bodyPr lIns="0" tIns="0" rIns="0" bIns="0" rtlCol="0" anchor="t">
            <a:spAutoFit/>
          </a:bodyPr>
          <a:lstStyle/>
          <a:p>
            <a:pPr algn="ctr">
              <a:lnSpc>
                <a:spcPts val="12909"/>
              </a:lnSpc>
            </a:pPr>
            <a:r>
              <a:rPr lang="en-US" sz="10669" b="1">
                <a:solidFill>
                  <a:srgbClr val="000000"/>
                </a:solidFill>
                <a:latin typeface="Open Sauce Heavy"/>
                <a:ea typeface="Open Sauce Heavy"/>
                <a:cs typeface="Open Sauce Heavy"/>
                <a:sym typeface="Open Sauce Heavy"/>
              </a:rPr>
              <a:t>TAXE ȘI IMPOZITE LOCALE</a:t>
            </a:r>
          </a:p>
        </p:txBody>
      </p:sp>
      <p:sp>
        <p:nvSpPr>
          <p:cNvPr id="4" name="Freeform 4"/>
          <p:cNvSpPr/>
          <p:nvPr/>
        </p:nvSpPr>
        <p:spPr>
          <a:xfrm>
            <a:off x="13793209" y="3077598"/>
            <a:ext cx="3794562" cy="4776684"/>
          </a:xfrm>
          <a:custGeom>
            <a:avLst/>
            <a:gdLst/>
            <a:ahLst/>
            <a:cxnLst/>
            <a:rect l="l" t="t" r="r" b="b"/>
            <a:pathLst>
              <a:path w="3794562" h="4776684">
                <a:moveTo>
                  <a:pt x="0" y="0"/>
                </a:moveTo>
                <a:lnTo>
                  <a:pt x="3794561" y="0"/>
                </a:lnTo>
                <a:lnTo>
                  <a:pt x="3794561" y="4776684"/>
                </a:lnTo>
                <a:lnTo>
                  <a:pt x="0" y="4776684"/>
                </a:lnTo>
                <a:lnTo>
                  <a:pt x="0" y="0"/>
                </a:lnTo>
                <a:close/>
              </a:path>
            </a:pathLst>
          </a:custGeom>
          <a:blipFill>
            <a:blip r:embed="rId4"/>
            <a:stretch>
              <a:fillRect/>
            </a:stretch>
          </a:blipFill>
        </p:spPr>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0800000">
            <a:off x="0" y="-2147998"/>
            <a:ext cx="22439795" cy="22439795"/>
          </a:xfrm>
          <a:custGeom>
            <a:avLst/>
            <a:gdLst/>
            <a:ahLst/>
            <a:cxnLst/>
            <a:rect l="l" t="t" r="r" b="b"/>
            <a:pathLst>
              <a:path w="22439795" h="22439795">
                <a:moveTo>
                  <a:pt x="0" y="0"/>
                </a:moveTo>
                <a:lnTo>
                  <a:pt x="22439795" y="0"/>
                </a:lnTo>
                <a:lnTo>
                  <a:pt x="22439795" y="22439795"/>
                </a:lnTo>
                <a:lnTo>
                  <a:pt x="0" y="22439795"/>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graphicFrame>
        <p:nvGraphicFramePr>
          <p:cNvPr id="3" name="Table 3"/>
          <p:cNvGraphicFramePr>
            <a:graphicFrameLocks noGrp="1"/>
          </p:cNvGraphicFramePr>
          <p:nvPr>
            <p:extLst>
              <p:ext uri="{D42A27DB-BD31-4B8C-83A1-F6EECF244321}">
                <p14:modId xmlns:p14="http://schemas.microsoft.com/office/powerpoint/2010/main" val="367195174"/>
              </p:ext>
            </p:extLst>
          </p:nvPr>
        </p:nvGraphicFramePr>
        <p:xfrm>
          <a:off x="392898" y="199962"/>
          <a:ext cx="17550188" cy="9887076"/>
        </p:xfrm>
        <a:graphic>
          <a:graphicData uri="http://schemas.openxmlformats.org/drawingml/2006/table">
            <a:tbl>
              <a:tblPr/>
              <a:tblGrid>
                <a:gridCol w="13193371">
                  <a:extLst>
                    <a:ext uri="{9D8B030D-6E8A-4147-A177-3AD203B41FA5}">
                      <a16:colId xmlns:a16="http://schemas.microsoft.com/office/drawing/2014/main" val="20000"/>
                    </a:ext>
                  </a:extLst>
                </a:gridCol>
                <a:gridCol w="1998555">
                  <a:extLst>
                    <a:ext uri="{9D8B030D-6E8A-4147-A177-3AD203B41FA5}">
                      <a16:colId xmlns:a16="http://schemas.microsoft.com/office/drawing/2014/main" val="20001"/>
                    </a:ext>
                  </a:extLst>
                </a:gridCol>
                <a:gridCol w="2358262">
                  <a:extLst>
                    <a:ext uri="{9D8B030D-6E8A-4147-A177-3AD203B41FA5}">
                      <a16:colId xmlns:a16="http://schemas.microsoft.com/office/drawing/2014/main" val="20002"/>
                    </a:ext>
                  </a:extLst>
                </a:gridCol>
              </a:tblGrid>
              <a:tr h="917937">
                <a:tc>
                  <a:txBody>
                    <a:bodyPr/>
                    <a:lstStyle/>
                    <a:p>
                      <a:pPr algn="ctr">
                        <a:lnSpc>
                          <a:spcPts val="2800"/>
                        </a:lnSpc>
                        <a:defRPr/>
                      </a:pPr>
                      <a:r>
                        <a:rPr lang="en-US" sz="2000" b="1">
                          <a:solidFill>
                            <a:srgbClr val="FFFFFF"/>
                          </a:solidFill>
                          <a:latin typeface="Poppins Bold"/>
                          <a:ea typeface="Poppins Bold"/>
                          <a:cs typeface="Poppins Bold"/>
                          <a:sym typeface="Poppins Bold"/>
                        </a:rPr>
                        <a:t>DENUMIREA</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5271FF"/>
                    </a:solidFill>
                  </a:tcPr>
                </a:tc>
                <a:tc>
                  <a:txBody>
                    <a:bodyPr/>
                    <a:lstStyle/>
                    <a:p>
                      <a:pPr algn="ctr">
                        <a:lnSpc>
                          <a:spcPts val="2800"/>
                        </a:lnSpc>
                        <a:defRPr/>
                      </a:pPr>
                      <a:r>
                        <a:rPr lang="en-US" sz="2000" b="1">
                          <a:solidFill>
                            <a:srgbClr val="FFFFFF"/>
                          </a:solidFill>
                          <a:latin typeface="Poppins Bold"/>
                          <a:ea typeface="Poppins Bold"/>
                          <a:cs typeface="Poppins Bold"/>
                          <a:sym typeface="Poppins Bold"/>
                        </a:rPr>
                        <a:t>COD ECO6</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5271FF"/>
                    </a:solidFill>
                  </a:tcPr>
                </a:tc>
                <a:tc>
                  <a:txBody>
                    <a:bodyPr/>
                    <a:lstStyle/>
                    <a:p>
                      <a:pPr algn="ctr">
                        <a:lnSpc>
                          <a:spcPts val="2800"/>
                        </a:lnSpc>
                        <a:defRPr/>
                      </a:pPr>
                      <a:r>
                        <a:rPr lang="en-US" sz="2000" b="1">
                          <a:solidFill>
                            <a:srgbClr val="FFFFFF"/>
                          </a:solidFill>
                          <a:latin typeface="Poppins Bold"/>
                          <a:ea typeface="Poppins Bold"/>
                          <a:cs typeface="Poppins Bold"/>
                          <a:sym typeface="Poppins Bold"/>
                        </a:rPr>
                        <a:t>SUMA MII LEI</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5271FF"/>
                    </a:solidFill>
                  </a:tcPr>
                </a:tc>
                <a:extLst>
                  <a:ext uri="{0D108BD9-81ED-4DB2-BD59-A6C34878D82A}">
                    <a16:rowId xmlns:a16="http://schemas.microsoft.com/office/drawing/2014/main" val="10000"/>
                  </a:ext>
                </a:extLst>
              </a:tr>
              <a:tr h="1271726">
                <a:tc>
                  <a:txBody>
                    <a:bodyPr/>
                    <a:lstStyle/>
                    <a:p>
                      <a:pPr algn="l">
                        <a:lnSpc>
                          <a:spcPts val="2800"/>
                        </a:lnSpc>
                        <a:defRPr/>
                      </a:pPr>
                      <a:r>
                        <a:rPr lang="en-US" sz="2000">
                          <a:solidFill>
                            <a:srgbClr val="000000"/>
                          </a:solidFill>
                          <a:latin typeface="Montserrat"/>
                          <a:ea typeface="Montserrat"/>
                          <a:cs typeface="Montserrat"/>
                          <a:sym typeface="Montserrat"/>
                        </a:rPr>
                        <a:t>Impozit pe venitul persoanelor fizice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Poppins"/>
                          <a:ea typeface="Poppins"/>
                          <a:cs typeface="Poppins"/>
                          <a:sym typeface="Poppins"/>
                        </a:rPr>
                        <a:t>111110</a:t>
                      </a:r>
                      <a:endParaRPr lang="en-US" sz="1100"/>
                    </a:p>
                    <a:p>
                      <a:pPr algn="ctr">
                        <a:lnSpc>
                          <a:spcPts val="2800"/>
                        </a:lnSpc>
                      </a:pPr>
                      <a:r>
                        <a:rPr lang="en-US" sz="2000">
                          <a:solidFill>
                            <a:srgbClr val="000000"/>
                          </a:solidFill>
                          <a:latin typeface="Poppins"/>
                          <a:ea typeface="Poppins"/>
                          <a:cs typeface="Poppins"/>
                          <a:sym typeface="Poppins"/>
                        </a:rPr>
                        <a:t>111121</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ro-MD" sz="2000" dirty="0" smtClean="0">
                          <a:solidFill>
                            <a:srgbClr val="000000"/>
                          </a:solidFill>
                          <a:latin typeface="Poppins"/>
                          <a:ea typeface="Poppins"/>
                          <a:cs typeface="Poppins"/>
                          <a:sym typeface="Poppins"/>
                        </a:rPr>
                        <a:t>3545</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918065">
                <a:tc>
                  <a:txBody>
                    <a:bodyPr/>
                    <a:lstStyle/>
                    <a:p>
                      <a:pPr algn="l">
                        <a:lnSpc>
                          <a:spcPts val="2800"/>
                        </a:lnSpc>
                        <a:defRPr/>
                      </a:pPr>
                      <a:r>
                        <a:rPr lang="en-US" sz="2000">
                          <a:solidFill>
                            <a:srgbClr val="000000"/>
                          </a:solidFill>
                          <a:latin typeface="Poppins"/>
                          <a:ea typeface="Poppins"/>
                          <a:cs typeface="Poppins"/>
                          <a:sym typeface="Poppins"/>
                        </a:rPr>
                        <a:t>Impozitul funicar al persoanelor juridice și fizice înregistrate în calitate de întreprinzător</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Poppins"/>
                          <a:ea typeface="Poppins"/>
                          <a:cs typeface="Poppins"/>
                          <a:sym typeface="Poppins"/>
                        </a:rPr>
                        <a:t>113161</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ro-MD" sz="2000" dirty="0" smtClean="0">
                          <a:solidFill>
                            <a:srgbClr val="000000"/>
                          </a:solidFill>
                          <a:latin typeface="Poppins"/>
                          <a:cs typeface="Poppins"/>
                          <a:sym typeface="Poppins"/>
                        </a:rPr>
                        <a:t>10</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917937">
                <a:tc>
                  <a:txBody>
                    <a:bodyPr/>
                    <a:lstStyle/>
                    <a:p>
                      <a:pPr algn="l">
                        <a:lnSpc>
                          <a:spcPts val="2800"/>
                        </a:lnSpc>
                        <a:defRPr/>
                      </a:pPr>
                      <a:r>
                        <a:rPr lang="en-US" sz="2000">
                          <a:solidFill>
                            <a:srgbClr val="000000"/>
                          </a:solidFill>
                          <a:latin typeface="Poppins"/>
                          <a:ea typeface="Poppins"/>
                          <a:cs typeface="Poppins"/>
                          <a:sym typeface="Poppins"/>
                        </a:rPr>
                        <a:t>Impozitul funicar al persoanelor fizice-cetățeni</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Poppins"/>
                          <a:ea typeface="Poppins"/>
                          <a:cs typeface="Poppins"/>
                          <a:sym typeface="Poppins"/>
                        </a:rPr>
                        <a:t>113171</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ro-MD" sz="2000" dirty="0" smtClean="0">
                          <a:solidFill>
                            <a:srgbClr val="000000"/>
                          </a:solidFill>
                          <a:latin typeface="Poppins"/>
                          <a:cs typeface="Poppins"/>
                          <a:sym typeface="Poppins"/>
                        </a:rPr>
                        <a:t>40</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917937">
                <a:tc>
                  <a:txBody>
                    <a:bodyPr/>
                    <a:lstStyle/>
                    <a:p>
                      <a:pPr algn="l">
                        <a:lnSpc>
                          <a:spcPts val="2800"/>
                        </a:lnSpc>
                        <a:defRPr/>
                      </a:pPr>
                      <a:r>
                        <a:rPr lang="en-US" sz="2000">
                          <a:solidFill>
                            <a:srgbClr val="000000"/>
                          </a:solidFill>
                          <a:latin typeface="Poppins"/>
                          <a:ea typeface="Poppins"/>
                          <a:cs typeface="Poppins"/>
                          <a:sym typeface="Poppins"/>
                        </a:rPr>
                        <a:t>Impozitul pe bunurile imobiliare ale persoanelor juridice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Poppins"/>
                          <a:ea typeface="Poppins"/>
                          <a:cs typeface="Poppins"/>
                          <a:sym typeface="Poppins"/>
                        </a:rPr>
                        <a:t>113210</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en-US" sz="2000" dirty="0">
                          <a:solidFill>
                            <a:srgbClr val="000000"/>
                          </a:solidFill>
                          <a:latin typeface="Poppins"/>
                          <a:ea typeface="Poppins"/>
                          <a:cs typeface="Poppins"/>
                          <a:sym typeface="Poppins"/>
                        </a:rPr>
                        <a:t>0,5</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917937">
                <a:tc>
                  <a:txBody>
                    <a:bodyPr/>
                    <a:lstStyle/>
                    <a:p>
                      <a:pPr algn="l">
                        <a:lnSpc>
                          <a:spcPts val="2800"/>
                        </a:lnSpc>
                        <a:defRPr/>
                      </a:pPr>
                      <a:r>
                        <a:rPr lang="en-US" sz="2000">
                          <a:solidFill>
                            <a:srgbClr val="000000"/>
                          </a:solidFill>
                          <a:latin typeface="Poppins"/>
                          <a:ea typeface="Poppins"/>
                          <a:cs typeface="Poppins"/>
                          <a:sym typeface="Poppins"/>
                        </a:rPr>
                        <a:t>Impozitul pe bunurile imobiliare ale persoanelor fizice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Poppins"/>
                          <a:ea typeface="Poppins"/>
                          <a:cs typeface="Poppins"/>
                          <a:sym typeface="Poppins"/>
                        </a:rPr>
                        <a:t>113220</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ro-MD" sz="2000" dirty="0" smtClean="0">
                          <a:solidFill>
                            <a:srgbClr val="000000"/>
                          </a:solidFill>
                          <a:latin typeface="Poppins"/>
                          <a:cs typeface="Poppins"/>
                          <a:sym typeface="Poppins"/>
                        </a:rPr>
                        <a:t>62</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1271726">
                <a:tc>
                  <a:txBody>
                    <a:bodyPr/>
                    <a:lstStyle/>
                    <a:p>
                      <a:pPr algn="l">
                        <a:lnSpc>
                          <a:spcPts val="2800"/>
                        </a:lnSpc>
                        <a:defRPr/>
                      </a:pPr>
                      <a:r>
                        <a:rPr lang="en-US" sz="2000">
                          <a:solidFill>
                            <a:srgbClr val="000000"/>
                          </a:solidFill>
                          <a:latin typeface="Poppins"/>
                          <a:ea typeface="Poppins"/>
                          <a:cs typeface="Poppins"/>
                          <a:sym typeface="Poppins"/>
                        </a:rPr>
                        <a:t>Impozitul pe bunurile imobiliare achitat către persoanele juridice și fizice înregistrați în calitate de întreprinzători</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Poppins"/>
                          <a:ea typeface="Poppins"/>
                          <a:cs typeface="Poppins"/>
                          <a:sym typeface="Poppins"/>
                        </a:rPr>
                        <a:t>113230</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en-US" sz="2000" dirty="0">
                          <a:solidFill>
                            <a:srgbClr val="000000"/>
                          </a:solidFill>
                          <a:latin typeface="Poppins"/>
                          <a:ea typeface="Poppins"/>
                          <a:cs typeface="Poppins"/>
                          <a:sym typeface="Poppins"/>
                        </a:rPr>
                        <a:t>2</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917937">
                <a:tc>
                  <a:txBody>
                    <a:bodyPr/>
                    <a:lstStyle/>
                    <a:p>
                      <a:pPr algn="l">
                        <a:lnSpc>
                          <a:spcPts val="2800"/>
                        </a:lnSpc>
                        <a:defRPr/>
                      </a:pPr>
                      <a:r>
                        <a:rPr lang="en-US" sz="2000">
                          <a:solidFill>
                            <a:srgbClr val="000000"/>
                          </a:solidFill>
                          <a:latin typeface="Poppins"/>
                          <a:ea typeface="Poppins"/>
                          <a:cs typeface="Poppins"/>
                          <a:sym typeface="Poppins"/>
                        </a:rPr>
                        <a:t>Impozitul pe bunurile imobiliare achitat către persoanele fizice - cetățeni</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Poppins"/>
                          <a:ea typeface="Poppins"/>
                          <a:cs typeface="Poppins"/>
                          <a:sym typeface="Poppins"/>
                        </a:rPr>
                        <a:t>113240</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ro-MD" sz="2000" dirty="0" smtClean="0">
                          <a:solidFill>
                            <a:srgbClr val="000000"/>
                          </a:solidFill>
                          <a:latin typeface="Poppins"/>
                          <a:cs typeface="Poppins"/>
                          <a:sym typeface="Poppins"/>
                        </a:rPr>
                        <a:t>45</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917937">
                <a:tc>
                  <a:txBody>
                    <a:bodyPr/>
                    <a:lstStyle/>
                    <a:p>
                      <a:pPr algn="l">
                        <a:lnSpc>
                          <a:spcPts val="2800"/>
                        </a:lnSpc>
                        <a:defRPr/>
                      </a:pPr>
                      <a:r>
                        <a:rPr lang="en-US" sz="2000">
                          <a:solidFill>
                            <a:srgbClr val="000000"/>
                          </a:solidFill>
                          <a:latin typeface="Poppins"/>
                          <a:ea typeface="Poppins"/>
                          <a:cs typeface="Poppins"/>
                          <a:sym typeface="Poppins"/>
                        </a:rPr>
                        <a:t>Taxa pentru amenajarea teritoriului</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Poppins"/>
                          <a:ea typeface="Poppins"/>
                          <a:cs typeface="Poppins"/>
                          <a:sym typeface="Poppins"/>
                        </a:rPr>
                        <a:t>114412</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ro-MD" sz="2000" dirty="0" smtClean="0">
                          <a:solidFill>
                            <a:srgbClr val="000000"/>
                          </a:solidFill>
                          <a:latin typeface="Poppins"/>
                          <a:cs typeface="Poppins"/>
                          <a:sym typeface="Poppins"/>
                        </a:rPr>
                        <a:t>62</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917937">
                <a:tc>
                  <a:txBody>
                    <a:bodyPr/>
                    <a:lstStyle/>
                    <a:p>
                      <a:pPr algn="l">
                        <a:lnSpc>
                          <a:spcPts val="2800"/>
                        </a:lnSpc>
                        <a:defRPr/>
                      </a:pPr>
                      <a:r>
                        <a:rPr lang="en-US" sz="2000">
                          <a:solidFill>
                            <a:srgbClr val="000000"/>
                          </a:solidFill>
                          <a:latin typeface="Poppins"/>
                          <a:ea typeface="Poppins"/>
                          <a:cs typeface="Poppins"/>
                          <a:sym typeface="Poppins"/>
                        </a:rPr>
                        <a:t>Taxa pentru unitățile comerciale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Poppins"/>
                          <a:ea typeface="Poppins"/>
                          <a:cs typeface="Poppins"/>
                          <a:sym typeface="Poppins"/>
                        </a:rPr>
                        <a:t>114418</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ro-MD" sz="2000" dirty="0" smtClean="0">
                          <a:solidFill>
                            <a:srgbClr val="000000"/>
                          </a:solidFill>
                          <a:latin typeface="Poppins"/>
                          <a:cs typeface="Poppins"/>
                          <a:sym typeface="Poppins"/>
                        </a:rPr>
                        <a:t>62</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0800000">
            <a:off x="0" y="-2147998"/>
            <a:ext cx="22439795" cy="22439795"/>
          </a:xfrm>
          <a:custGeom>
            <a:avLst/>
            <a:gdLst/>
            <a:ahLst/>
            <a:cxnLst/>
            <a:rect l="l" t="t" r="r" b="b"/>
            <a:pathLst>
              <a:path w="22439795" h="22439795">
                <a:moveTo>
                  <a:pt x="0" y="0"/>
                </a:moveTo>
                <a:lnTo>
                  <a:pt x="22439795" y="0"/>
                </a:lnTo>
                <a:lnTo>
                  <a:pt x="22439795" y="22439795"/>
                </a:lnTo>
                <a:lnTo>
                  <a:pt x="0" y="22439795"/>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graphicFrame>
        <p:nvGraphicFramePr>
          <p:cNvPr id="3" name="Table 3"/>
          <p:cNvGraphicFramePr>
            <a:graphicFrameLocks noGrp="1"/>
          </p:cNvGraphicFramePr>
          <p:nvPr>
            <p:extLst>
              <p:ext uri="{D42A27DB-BD31-4B8C-83A1-F6EECF244321}">
                <p14:modId xmlns:p14="http://schemas.microsoft.com/office/powerpoint/2010/main" val="2846179143"/>
              </p:ext>
            </p:extLst>
          </p:nvPr>
        </p:nvGraphicFramePr>
        <p:xfrm>
          <a:off x="418380" y="131715"/>
          <a:ext cx="17451240" cy="9105682"/>
        </p:xfrm>
        <a:graphic>
          <a:graphicData uri="http://schemas.openxmlformats.org/drawingml/2006/table">
            <a:tbl>
              <a:tblPr/>
              <a:tblGrid>
                <a:gridCol w="13271721">
                  <a:extLst>
                    <a:ext uri="{9D8B030D-6E8A-4147-A177-3AD203B41FA5}">
                      <a16:colId xmlns:a16="http://schemas.microsoft.com/office/drawing/2014/main" val="20000"/>
                    </a:ext>
                  </a:extLst>
                </a:gridCol>
                <a:gridCol w="2070715">
                  <a:extLst>
                    <a:ext uri="{9D8B030D-6E8A-4147-A177-3AD203B41FA5}">
                      <a16:colId xmlns:a16="http://schemas.microsoft.com/office/drawing/2014/main" val="20001"/>
                    </a:ext>
                  </a:extLst>
                </a:gridCol>
                <a:gridCol w="2108804">
                  <a:extLst>
                    <a:ext uri="{9D8B030D-6E8A-4147-A177-3AD203B41FA5}">
                      <a16:colId xmlns:a16="http://schemas.microsoft.com/office/drawing/2014/main" val="20002"/>
                    </a:ext>
                  </a:extLst>
                </a:gridCol>
              </a:tblGrid>
              <a:tr h="917889">
                <a:tc>
                  <a:txBody>
                    <a:bodyPr/>
                    <a:lstStyle/>
                    <a:p>
                      <a:pPr algn="ctr">
                        <a:lnSpc>
                          <a:spcPts val="2800"/>
                        </a:lnSpc>
                        <a:defRPr/>
                      </a:pPr>
                      <a:r>
                        <a:rPr lang="en-US" sz="2000" b="1">
                          <a:solidFill>
                            <a:srgbClr val="FFFFFF"/>
                          </a:solidFill>
                          <a:latin typeface="Poppins Bold"/>
                          <a:ea typeface="Poppins Bold"/>
                          <a:cs typeface="Poppins Bold"/>
                          <a:sym typeface="Poppins Bold"/>
                        </a:rPr>
                        <a:t>DENUMIREA</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5271FF"/>
                    </a:solidFill>
                  </a:tcPr>
                </a:tc>
                <a:tc>
                  <a:txBody>
                    <a:bodyPr/>
                    <a:lstStyle/>
                    <a:p>
                      <a:pPr algn="ctr">
                        <a:lnSpc>
                          <a:spcPts val="2800"/>
                        </a:lnSpc>
                        <a:defRPr/>
                      </a:pPr>
                      <a:r>
                        <a:rPr lang="en-US" sz="2000" b="1">
                          <a:solidFill>
                            <a:srgbClr val="FFFFFF"/>
                          </a:solidFill>
                          <a:latin typeface="Poppins Bold"/>
                          <a:ea typeface="Poppins Bold"/>
                          <a:cs typeface="Poppins Bold"/>
                          <a:sym typeface="Poppins Bold"/>
                        </a:rPr>
                        <a:t>COD ECO6</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5271FF"/>
                    </a:solidFill>
                  </a:tcPr>
                </a:tc>
                <a:tc>
                  <a:txBody>
                    <a:bodyPr/>
                    <a:lstStyle/>
                    <a:p>
                      <a:pPr algn="ctr">
                        <a:lnSpc>
                          <a:spcPts val="2800"/>
                        </a:lnSpc>
                        <a:defRPr/>
                      </a:pPr>
                      <a:r>
                        <a:rPr lang="en-US" sz="2000" b="1">
                          <a:solidFill>
                            <a:srgbClr val="FFFFFF"/>
                          </a:solidFill>
                          <a:latin typeface="Poppins Bold"/>
                          <a:ea typeface="Poppins Bold"/>
                          <a:cs typeface="Poppins Bold"/>
                          <a:sym typeface="Poppins Bold"/>
                        </a:rPr>
                        <a:t>SUMA MII LEI</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5271FF"/>
                    </a:solidFill>
                  </a:tcPr>
                </a:tc>
                <a:extLst>
                  <a:ext uri="{0D108BD9-81ED-4DB2-BD59-A6C34878D82A}">
                    <a16:rowId xmlns:a16="http://schemas.microsoft.com/office/drawing/2014/main" val="10000"/>
                  </a:ext>
                </a:extLst>
              </a:tr>
              <a:tr h="1006607">
                <a:tc>
                  <a:txBody>
                    <a:bodyPr/>
                    <a:lstStyle/>
                    <a:p>
                      <a:pPr algn="l">
                        <a:lnSpc>
                          <a:spcPts val="2800"/>
                        </a:lnSpc>
                        <a:defRPr/>
                      </a:pPr>
                      <a:r>
                        <a:rPr lang="en-US" sz="2000">
                          <a:solidFill>
                            <a:srgbClr val="000000"/>
                          </a:solidFill>
                          <a:latin typeface="Montserrat"/>
                          <a:ea typeface="Montserrat"/>
                          <a:cs typeface="Montserrat"/>
                          <a:sym typeface="Montserrat"/>
                        </a:rPr>
                        <a:t>Taxa pentru salubrizare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Poppins"/>
                          <a:ea typeface="Poppins"/>
                          <a:cs typeface="Poppins"/>
                          <a:sym typeface="Poppins"/>
                        </a:rPr>
                        <a:t>114426</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en-US" sz="2000" dirty="0">
                          <a:solidFill>
                            <a:srgbClr val="000000"/>
                          </a:solidFill>
                          <a:latin typeface="Poppins"/>
                          <a:ea typeface="Poppins"/>
                          <a:cs typeface="Poppins"/>
                          <a:sym typeface="Poppins"/>
                        </a:rPr>
                        <a:t>67</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917889">
                <a:tc>
                  <a:txBody>
                    <a:bodyPr/>
                    <a:lstStyle/>
                    <a:p>
                      <a:pPr algn="l">
                        <a:lnSpc>
                          <a:spcPts val="2800"/>
                        </a:lnSpc>
                        <a:defRPr/>
                      </a:pPr>
                      <a:r>
                        <a:rPr lang="en-US" sz="2000">
                          <a:solidFill>
                            <a:srgbClr val="000000"/>
                          </a:solidFill>
                          <a:latin typeface="Poppins"/>
                          <a:ea typeface="Poppins"/>
                          <a:cs typeface="Poppins"/>
                          <a:sym typeface="Poppins"/>
                        </a:rPr>
                        <a:t>Taxa pentru patenta de întreprinzător</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Poppins"/>
                          <a:ea typeface="Poppins"/>
                          <a:cs typeface="Poppins"/>
                          <a:sym typeface="Poppins"/>
                        </a:rPr>
                        <a:t>114522</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Poppins"/>
                          <a:ea typeface="Poppins"/>
                          <a:cs typeface="Poppins"/>
                          <a:sym typeface="Poppins"/>
                        </a:rPr>
                        <a:t>0.5</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942228">
                <a:tc>
                  <a:txBody>
                    <a:bodyPr/>
                    <a:lstStyle/>
                    <a:p>
                      <a:pPr algn="l">
                        <a:lnSpc>
                          <a:spcPts val="2800"/>
                        </a:lnSpc>
                        <a:defRPr/>
                      </a:pPr>
                      <a:r>
                        <a:rPr lang="en-US" sz="2000">
                          <a:solidFill>
                            <a:srgbClr val="000000"/>
                          </a:solidFill>
                          <a:latin typeface="Poppins"/>
                          <a:ea typeface="Poppins"/>
                          <a:cs typeface="Poppins"/>
                          <a:sym typeface="Poppins"/>
                        </a:rPr>
                        <a:t>Arenda terenurilor cu destinație agricolă încasate în bugetul local de nivelul I</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Poppins"/>
                          <a:ea typeface="Poppins"/>
                          <a:cs typeface="Poppins"/>
                          <a:sym typeface="Poppins"/>
                        </a:rPr>
                        <a:t>141522</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en-US" sz="2000" dirty="0" smtClean="0">
                          <a:solidFill>
                            <a:srgbClr val="000000"/>
                          </a:solidFill>
                          <a:latin typeface="Poppins"/>
                          <a:ea typeface="Poppins"/>
                          <a:cs typeface="Poppins"/>
                          <a:sym typeface="Poppins"/>
                        </a:rPr>
                        <a:t>1</a:t>
                      </a:r>
                      <a:r>
                        <a:rPr lang="ro-MD" sz="2000" dirty="0" smtClean="0">
                          <a:solidFill>
                            <a:srgbClr val="000000"/>
                          </a:solidFill>
                          <a:latin typeface="Poppins"/>
                          <a:ea typeface="Poppins"/>
                          <a:cs typeface="Poppins"/>
                          <a:sym typeface="Poppins"/>
                        </a:rPr>
                        <a:t>10</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941973">
                <a:tc>
                  <a:txBody>
                    <a:bodyPr/>
                    <a:lstStyle/>
                    <a:p>
                      <a:pPr algn="l">
                        <a:lnSpc>
                          <a:spcPts val="2800"/>
                        </a:lnSpc>
                        <a:defRPr/>
                      </a:pPr>
                      <a:r>
                        <a:rPr lang="en-US" sz="2000">
                          <a:solidFill>
                            <a:srgbClr val="000000"/>
                          </a:solidFill>
                          <a:latin typeface="Poppins"/>
                          <a:ea typeface="Poppins"/>
                          <a:cs typeface="Poppins"/>
                          <a:sym typeface="Poppins"/>
                        </a:rPr>
                        <a:t>Încasări de la prestarea serviciilor cu plată</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Poppins"/>
                          <a:ea typeface="Poppins"/>
                          <a:cs typeface="Poppins"/>
                          <a:sym typeface="Poppins"/>
                        </a:rPr>
                        <a:t>142310</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en-US" sz="2000" dirty="0" smtClean="0">
                          <a:solidFill>
                            <a:srgbClr val="000000"/>
                          </a:solidFill>
                          <a:latin typeface="Poppins"/>
                          <a:ea typeface="Poppins"/>
                          <a:cs typeface="Poppins"/>
                          <a:sym typeface="Poppins"/>
                        </a:rPr>
                        <a:t>1</a:t>
                      </a:r>
                      <a:r>
                        <a:rPr lang="ro-MD" sz="2000" dirty="0" smtClean="0">
                          <a:solidFill>
                            <a:srgbClr val="000000"/>
                          </a:solidFill>
                          <a:latin typeface="Poppins"/>
                          <a:ea typeface="Poppins"/>
                          <a:cs typeface="Poppins"/>
                          <a:sym typeface="Poppins"/>
                        </a:rPr>
                        <a:t>78</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271659">
                <a:tc>
                  <a:txBody>
                    <a:bodyPr/>
                    <a:lstStyle/>
                    <a:p>
                      <a:pPr algn="l">
                        <a:lnSpc>
                          <a:spcPts val="2800"/>
                        </a:lnSpc>
                        <a:defRPr/>
                      </a:pPr>
                      <a:r>
                        <a:rPr lang="en-US" sz="2000" dirty="0" err="1">
                          <a:solidFill>
                            <a:srgbClr val="000000"/>
                          </a:solidFill>
                          <a:latin typeface="Poppins"/>
                          <a:ea typeface="Poppins"/>
                          <a:cs typeface="Poppins"/>
                          <a:sym typeface="Poppins"/>
                        </a:rPr>
                        <a:t>Transferuri</a:t>
                      </a:r>
                      <a:r>
                        <a:rPr lang="en-US" sz="2000" dirty="0">
                          <a:solidFill>
                            <a:srgbClr val="000000"/>
                          </a:solidFill>
                          <a:latin typeface="Poppins"/>
                          <a:ea typeface="Poppins"/>
                          <a:cs typeface="Poppins"/>
                          <a:sym typeface="Poppins"/>
                        </a:rPr>
                        <a:t> </a:t>
                      </a:r>
                      <a:r>
                        <a:rPr lang="en-US" sz="2000" dirty="0" err="1">
                          <a:solidFill>
                            <a:srgbClr val="000000"/>
                          </a:solidFill>
                          <a:latin typeface="Poppins"/>
                          <a:ea typeface="Poppins"/>
                          <a:cs typeface="Poppins"/>
                          <a:sym typeface="Poppins"/>
                        </a:rPr>
                        <a:t>curente</a:t>
                      </a:r>
                      <a:r>
                        <a:rPr lang="en-US" sz="2000" dirty="0">
                          <a:solidFill>
                            <a:srgbClr val="000000"/>
                          </a:solidFill>
                          <a:latin typeface="Poppins"/>
                          <a:ea typeface="Poppins"/>
                          <a:cs typeface="Poppins"/>
                          <a:sym typeface="Poppins"/>
                        </a:rPr>
                        <a:t> </a:t>
                      </a:r>
                      <a:r>
                        <a:rPr lang="en-US" sz="2000" dirty="0" err="1">
                          <a:solidFill>
                            <a:srgbClr val="000000"/>
                          </a:solidFill>
                          <a:latin typeface="Poppins"/>
                          <a:ea typeface="Poppins"/>
                          <a:cs typeface="Poppins"/>
                          <a:sym typeface="Poppins"/>
                        </a:rPr>
                        <a:t>primite</a:t>
                      </a:r>
                      <a:r>
                        <a:rPr lang="en-US" sz="2000" dirty="0">
                          <a:solidFill>
                            <a:srgbClr val="000000"/>
                          </a:solidFill>
                          <a:latin typeface="Poppins"/>
                          <a:ea typeface="Poppins"/>
                          <a:cs typeface="Poppins"/>
                          <a:sym typeface="Poppins"/>
                        </a:rPr>
                        <a:t> cu </a:t>
                      </a:r>
                      <a:r>
                        <a:rPr lang="en-US" sz="2000" dirty="0" err="1">
                          <a:solidFill>
                            <a:srgbClr val="000000"/>
                          </a:solidFill>
                          <a:latin typeface="Poppins"/>
                          <a:ea typeface="Poppins"/>
                          <a:cs typeface="Poppins"/>
                          <a:sym typeface="Poppins"/>
                        </a:rPr>
                        <a:t>destinație</a:t>
                      </a:r>
                      <a:r>
                        <a:rPr lang="en-US" sz="2000" dirty="0">
                          <a:solidFill>
                            <a:srgbClr val="000000"/>
                          </a:solidFill>
                          <a:latin typeface="Poppins"/>
                          <a:ea typeface="Poppins"/>
                          <a:cs typeface="Poppins"/>
                          <a:sym typeface="Poppins"/>
                        </a:rPr>
                        <a:t> </a:t>
                      </a:r>
                      <a:r>
                        <a:rPr lang="en-US" sz="2000" dirty="0" err="1">
                          <a:solidFill>
                            <a:srgbClr val="000000"/>
                          </a:solidFill>
                          <a:latin typeface="Poppins"/>
                          <a:ea typeface="Poppins"/>
                          <a:cs typeface="Poppins"/>
                          <a:sym typeface="Poppins"/>
                        </a:rPr>
                        <a:t>specială</a:t>
                      </a:r>
                      <a:r>
                        <a:rPr lang="en-US" sz="2000" dirty="0">
                          <a:solidFill>
                            <a:srgbClr val="000000"/>
                          </a:solidFill>
                          <a:latin typeface="Poppins"/>
                          <a:ea typeface="Poppins"/>
                          <a:cs typeface="Poppins"/>
                          <a:sym typeface="Poppins"/>
                        </a:rPr>
                        <a:t> </a:t>
                      </a:r>
                      <a:r>
                        <a:rPr lang="en-US" sz="2000" dirty="0" err="1">
                          <a:solidFill>
                            <a:srgbClr val="000000"/>
                          </a:solidFill>
                          <a:latin typeface="Poppins"/>
                          <a:ea typeface="Poppins"/>
                          <a:cs typeface="Poppins"/>
                          <a:sym typeface="Poppins"/>
                        </a:rPr>
                        <a:t>între</a:t>
                      </a:r>
                      <a:r>
                        <a:rPr lang="en-US" sz="2000" dirty="0">
                          <a:solidFill>
                            <a:srgbClr val="000000"/>
                          </a:solidFill>
                          <a:latin typeface="Poppins"/>
                          <a:ea typeface="Poppins"/>
                          <a:cs typeface="Poppins"/>
                          <a:sym typeface="Poppins"/>
                        </a:rPr>
                        <a:t> </a:t>
                      </a:r>
                      <a:r>
                        <a:rPr lang="en-US" sz="2000" dirty="0" err="1">
                          <a:solidFill>
                            <a:srgbClr val="000000"/>
                          </a:solidFill>
                          <a:latin typeface="Poppins"/>
                          <a:ea typeface="Poppins"/>
                          <a:cs typeface="Poppins"/>
                          <a:sym typeface="Poppins"/>
                        </a:rPr>
                        <a:t>bugetul</a:t>
                      </a:r>
                      <a:r>
                        <a:rPr lang="en-US" sz="2000" dirty="0">
                          <a:solidFill>
                            <a:srgbClr val="000000"/>
                          </a:solidFill>
                          <a:latin typeface="Poppins"/>
                          <a:ea typeface="Poppins"/>
                          <a:cs typeface="Poppins"/>
                          <a:sym typeface="Poppins"/>
                        </a:rPr>
                        <a:t> de stat </a:t>
                      </a:r>
                      <a:r>
                        <a:rPr lang="en-US" sz="2000" dirty="0" err="1">
                          <a:solidFill>
                            <a:srgbClr val="000000"/>
                          </a:solidFill>
                          <a:latin typeface="Poppins"/>
                          <a:ea typeface="Poppins"/>
                          <a:cs typeface="Poppins"/>
                          <a:sym typeface="Poppins"/>
                        </a:rPr>
                        <a:t>și</a:t>
                      </a:r>
                      <a:r>
                        <a:rPr lang="en-US" sz="2000" dirty="0">
                          <a:solidFill>
                            <a:srgbClr val="000000"/>
                          </a:solidFill>
                          <a:latin typeface="Poppins"/>
                          <a:ea typeface="Poppins"/>
                          <a:cs typeface="Poppins"/>
                          <a:sym typeface="Poppins"/>
                        </a:rPr>
                        <a:t> </a:t>
                      </a:r>
                      <a:r>
                        <a:rPr lang="en-US" sz="2000" dirty="0" err="1">
                          <a:solidFill>
                            <a:srgbClr val="000000"/>
                          </a:solidFill>
                          <a:latin typeface="Poppins"/>
                          <a:ea typeface="Poppins"/>
                          <a:cs typeface="Poppins"/>
                          <a:sym typeface="Poppins"/>
                        </a:rPr>
                        <a:t>bugtele</a:t>
                      </a:r>
                      <a:r>
                        <a:rPr lang="en-US" sz="2000" dirty="0">
                          <a:solidFill>
                            <a:srgbClr val="000000"/>
                          </a:solidFill>
                          <a:latin typeface="Poppins"/>
                          <a:ea typeface="Poppins"/>
                          <a:cs typeface="Poppins"/>
                          <a:sym typeface="Poppins"/>
                        </a:rPr>
                        <a:t> locale de </a:t>
                      </a:r>
                      <a:r>
                        <a:rPr lang="en-US" sz="2000" dirty="0" err="1">
                          <a:solidFill>
                            <a:srgbClr val="000000"/>
                          </a:solidFill>
                          <a:latin typeface="Poppins"/>
                          <a:ea typeface="Poppins"/>
                          <a:cs typeface="Poppins"/>
                          <a:sym typeface="Poppins"/>
                        </a:rPr>
                        <a:t>nivelul</a:t>
                      </a:r>
                      <a:r>
                        <a:rPr lang="en-US" sz="2000" dirty="0">
                          <a:solidFill>
                            <a:srgbClr val="000000"/>
                          </a:solidFill>
                          <a:latin typeface="Poppins"/>
                          <a:ea typeface="Poppins"/>
                          <a:cs typeface="Poppins"/>
                          <a:sym typeface="Poppins"/>
                        </a:rPr>
                        <a:t> I </a:t>
                      </a:r>
                      <a:r>
                        <a:rPr lang="en-US" sz="2000" dirty="0" err="1">
                          <a:solidFill>
                            <a:srgbClr val="000000"/>
                          </a:solidFill>
                          <a:latin typeface="Poppins"/>
                          <a:ea typeface="Poppins"/>
                          <a:cs typeface="Poppins"/>
                          <a:sym typeface="Poppins"/>
                        </a:rPr>
                        <a:t>pentru</a:t>
                      </a:r>
                      <a:r>
                        <a:rPr lang="en-US" sz="2000" dirty="0">
                          <a:solidFill>
                            <a:srgbClr val="000000"/>
                          </a:solidFill>
                          <a:latin typeface="Poppins"/>
                          <a:ea typeface="Poppins"/>
                          <a:cs typeface="Poppins"/>
                          <a:sym typeface="Poppins"/>
                        </a:rPr>
                        <a:t> </a:t>
                      </a:r>
                      <a:r>
                        <a:rPr lang="en-US" sz="2000" dirty="0" err="1">
                          <a:solidFill>
                            <a:srgbClr val="000000"/>
                          </a:solidFill>
                          <a:latin typeface="Poppins"/>
                          <a:ea typeface="Poppins"/>
                          <a:cs typeface="Poppins"/>
                          <a:sym typeface="Poppins"/>
                        </a:rPr>
                        <a:t>învățământ</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en-US" sz="2000" dirty="0">
                          <a:solidFill>
                            <a:srgbClr val="000000"/>
                          </a:solidFill>
                          <a:latin typeface="Poppins"/>
                          <a:ea typeface="Poppins"/>
                          <a:cs typeface="Poppins"/>
                          <a:sym typeface="Poppins"/>
                        </a:rPr>
                        <a:t>191211</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ro-MD" sz="2000" dirty="0" smtClean="0">
                          <a:solidFill>
                            <a:srgbClr val="000000"/>
                          </a:solidFill>
                          <a:latin typeface="Poppins"/>
                          <a:ea typeface="Poppins"/>
                          <a:cs typeface="Poppins"/>
                          <a:sym typeface="Poppins"/>
                        </a:rPr>
                        <a:t>3679.80</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1271659">
                <a:tc>
                  <a:txBody>
                    <a:bodyPr/>
                    <a:lstStyle/>
                    <a:p>
                      <a:pPr algn="l">
                        <a:lnSpc>
                          <a:spcPts val="2800"/>
                        </a:lnSpc>
                        <a:defRPr/>
                      </a:pPr>
                      <a:r>
                        <a:rPr lang="en-US" sz="2000">
                          <a:solidFill>
                            <a:srgbClr val="000000"/>
                          </a:solidFill>
                          <a:latin typeface="Poppins"/>
                          <a:ea typeface="Poppins"/>
                          <a:cs typeface="Poppins"/>
                          <a:sym typeface="Poppins"/>
                        </a:rPr>
                        <a:t>Transferuri curente primite cu destinație specială între bugetul de stat și bugtele locale de nivelul I pentru infrastructura drumurilor</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Poppins"/>
                          <a:ea typeface="Poppins"/>
                          <a:cs typeface="Poppins"/>
                          <a:sym typeface="Poppins"/>
                        </a:rPr>
                        <a:t>191216</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ro-MD" sz="2000" dirty="0" smtClean="0">
                          <a:solidFill>
                            <a:srgbClr val="000000"/>
                          </a:solidFill>
                          <a:latin typeface="Poppins"/>
                          <a:ea typeface="Poppins"/>
                          <a:cs typeface="Poppins"/>
                          <a:sym typeface="Poppins"/>
                        </a:rPr>
                        <a:t>860.60</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917889">
                <a:tc>
                  <a:txBody>
                    <a:bodyPr/>
                    <a:lstStyle/>
                    <a:p>
                      <a:pPr algn="l">
                        <a:lnSpc>
                          <a:spcPts val="2800"/>
                        </a:lnSpc>
                        <a:defRPr/>
                      </a:pPr>
                      <a:r>
                        <a:rPr lang="en-US" sz="2000">
                          <a:solidFill>
                            <a:srgbClr val="000000"/>
                          </a:solidFill>
                          <a:latin typeface="Poppins"/>
                          <a:ea typeface="Poppins"/>
                          <a:cs typeface="Poppins"/>
                          <a:sym typeface="Poppins"/>
                        </a:rPr>
                        <a:t>Transferuri curente primite cu destinație generală între bugetul de stat și bugetele locale de nivelul I</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Poppins"/>
                          <a:ea typeface="Poppins"/>
                          <a:cs typeface="Poppins"/>
                          <a:sym typeface="Poppins"/>
                        </a:rPr>
                        <a:t>191213</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ro-MD" sz="2000" dirty="0" smtClean="0">
                          <a:solidFill>
                            <a:srgbClr val="000000"/>
                          </a:solidFill>
                          <a:latin typeface="Poppins"/>
                          <a:ea typeface="Poppins"/>
                          <a:cs typeface="Poppins"/>
                          <a:sym typeface="Poppins"/>
                        </a:rPr>
                        <a:t>1274.80</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917889">
                <a:tc>
                  <a:txBody>
                    <a:bodyPr/>
                    <a:lstStyle/>
                    <a:p>
                      <a:pPr algn="l">
                        <a:lnSpc>
                          <a:spcPts val="2800"/>
                        </a:lnSpc>
                        <a:defRPr/>
                      </a:pP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en-US" sz="2000" b="1">
                          <a:solidFill>
                            <a:srgbClr val="000000"/>
                          </a:solidFill>
                          <a:latin typeface="Poppins Bold"/>
                          <a:ea typeface="Poppins Bold"/>
                          <a:cs typeface="Poppins Bold"/>
                          <a:sym typeface="Poppins Bold"/>
                        </a:rPr>
                        <a:t>TOTAL</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ro-MD" sz="2000" b="1" dirty="0" smtClean="0">
                          <a:solidFill>
                            <a:srgbClr val="000000"/>
                          </a:solidFill>
                          <a:latin typeface="Poppins Bold"/>
                          <a:ea typeface="Poppins Bold"/>
                          <a:cs typeface="Poppins Bold"/>
                          <a:sym typeface="Poppins Bold"/>
                        </a:rPr>
                        <a:t>10109.20</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756663" y="-2147998"/>
            <a:ext cx="12130635" cy="12130635"/>
          </a:xfrm>
          <a:custGeom>
            <a:avLst/>
            <a:gdLst/>
            <a:ahLst/>
            <a:cxnLst/>
            <a:rect l="l" t="t" r="r" b="b"/>
            <a:pathLst>
              <a:path w="12130635" h="12130635">
                <a:moveTo>
                  <a:pt x="0" y="0"/>
                </a:moveTo>
                <a:lnTo>
                  <a:pt x="12130635" y="0"/>
                </a:lnTo>
                <a:lnTo>
                  <a:pt x="12130635" y="12130636"/>
                </a:lnTo>
                <a:lnTo>
                  <a:pt x="0" y="12130636"/>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rot="-10800000">
            <a:off x="-575813" y="-2147998"/>
            <a:ext cx="22439795" cy="22439795"/>
          </a:xfrm>
          <a:custGeom>
            <a:avLst/>
            <a:gdLst/>
            <a:ahLst/>
            <a:cxnLst/>
            <a:rect l="l" t="t" r="r" b="b"/>
            <a:pathLst>
              <a:path w="22439795" h="22439795">
                <a:moveTo>
                  <a:pt x="0" y="0"/>
                </a:moveTo>
                <a:lnTo>
                  <a:pt x="22439795" y="0"/>
                </a:lnTo>
                <a:lnTo>
                  <a:pt x="22439795" y="22439795"/>
                </a:lnTo>
                <a:lnTo>
                  <a:pt x="0" y="22439795"/>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4" name="AutoShape 4"/>
          <p:cNvSpPr/>
          <p:nvPr/>
        </p:nvSpPr>
        <p:spPr>
          <a:xfrm flipH="1">
            <a:off x="15761490" y="3553401"/>
            <a:ext cx="0" cy="6858011"/>
          </a:xfrm>
          <a:prstGeom prst="line">
            <a:avLst/>
          </a:prstGeom>
          <a:ln w="28575" cap="flat">
            <a:solidFill>
              <a:srgbClr val="000000"/>
            </a:solidFill>
            <a:prstDash val="solid"/>
            <a:headEnd type="none" w="sm" len="sm"/>
            <a:tailEnd type="none" w="sm" len="sm"/>
          </a:ln>
        </p:spPr>
      </p:sp>
      <p:sp>
        <p:nvSpPr>
          <p:cNvPr id="5" name="TextBox 5"/>
          <p:cNvSpPr txBox="1"/>
          <p:nvPr/>
        </p:nvSpPr>
        <p:spPr>
          <a:xfrm>
            <a:off x="194538" y="3553401"/>
            <a:ext cx="17064762" cy="3677813"/>
          </a:xfrm>
          <a:prstGeom prst="rect">
            <a:avLst/>
          </a:prstGeom>
        </p:spPr>
        <p:txBody>
          <a:bodyPr lIns="0" tIns="0" rIns="0" bIns="0" rtlCol="0" anchor="t">
            <a:spAutoFit/>
          </a:bodyPr>
          <a:lstStyle/>
          <a:p>
            <a:pPr algn="ctr">
              <a:lnSpc>
                <a:spcPts val="9686"/>
              </a:lnSpc>
            </a:pPr>
            <a:r>
              <a:rPr lang="en-US" sz="8005" b="1">
                <a:solidFill>
                  <a:srgbClr val="000000"/>
                </a:solidFill>
                <a:latin typeface="Open Sauce Heavy"/>
                <a:ea typeface="Open Sauce Heavy"/>
                <a:cs typeface="Open Sauce Heavy"/>
                <a:sym typeface="Open Sauce Heavy"/>
              </a:rPr>
              <a:t>COTELE IMPOZITULUI PE BUNURILE IMOBILIARE ȘI IMPOZITULUI FUNCIAR</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0800000">
            <a:off x="0" y="-2147998"/>
            <a:ext cx="22439795" cy="22439795"/>
          </a:xfrm>
          <a:custGeom>
            <a:avLst/>
            <a:gdLst/>
            <a:ahLst/>
            <a:cxnLst/>
            <a:rect l="l" t="t" r="r" b="b"/>
            <a:pathLst>
              <a:path w="22439795" h="22439795">
                <a:moveTo>
                  <a:pt x="0" y="0"/>
                </a:moveTo>
                <a:lnTo>
                  <a:pt x="22439795" y="0"/>
                </a:lnTo>
                <a:lnTo>
                  <a:pt x="22439795" y="22439795"/>
                </a:lnTo>
                <a:lnTo>
                  <a:pt x="0" y="22439795"/>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graphicFrame>
        <p:nvGraphicFramePr>
          <p:cNvPr id="3" name="Table 3"/>
          <p:cNvGraphicFramePr>
            <a:graphicFrameLocks noGrp="1"/>
          </p:cNvGraphicFramePr>
          <p:nvPr>
            <p:extLst>
              <p:ext uri="{D42A27DB-BD31-4B8C-83A1-F6EECF244321}">
                <p14:modId xmlns:p14="http://schemas.microsoft.com/office/powerpoint/2010/main" val="497367900"/>
              </p:ext>
            </p:extLst>
          </p:nvPr>
        </p:nvGraphicFramePr>
        <p:xfrm>
          <a:off x="368906" y="2028825"/>
          <a:ext cx="17550189" cy="6686550"/>
        </p:xfrm>
        <a:graphic>
          <a:graphicData uri="http://schemas.openxmlformats.org/drawingml/2006/table">
            <a:tbl>
              <a:tblPr/>
              <a:tblGrid>
                <a:gridCol w="14888864">
                  <a:extLst>
                    <a:ext uri="{9D8B030D-6E8A-4147-A177-3AD203B41FA5}">
                      <a16:colId xmlns:a16="http://schemas.microsoft.com/office/drawing/2014/main" val="20000"/>
                    </a:ext>
                  </a:extLst>
                </a:gridCol>
                <a:gridCol w="2661325">
                  <a:extLst>
                    <a:ext uri="{9D8B030D-6E8A-4147-A177-3AD203B41FA5}">
                      <a16:colId xmlns:a16="http://schemas.microsoft.com/office/drawing/2014/main" val="20001"/>
                    </a:ext>
                  </a:extLst>
                </a:gridCol>
              </a:tblGrid>
              <a:tr h="1379460">
                <a:tc>
                  <a:txBody>
                    <a:bodyPr/>
                    <a:lstStyle/>
                    <a:p>
                      <a:pPr algn="ctr">
                        <a:lnSpc>
                          <a:spcPts val="3639"/>
                        </a:lnSpc>
                        <a:defRPr/>
                      </a:pPr>
                      <a:r>
                        <a:rPr lang="en-US" sz="2599" b="1" dirty="0" err="1">
                          <a:solidFill>
                            <a:srgbClr val="FFFFFF"/>
                          </a:solidFill>
                          <a:latin typeface="DM Sans Bold"/>
                          <a:ea typeface="DM Sans Bold"/>
                          <a:cs typeface="DM Sans Bold"/>
                          <a:sym typeface="DM Sans Bold"/>
                        </a:rPr>
                        <a:t>Cotele</a:t>
                      </a:r>
                      <a:r>
                        <a:rPr lang="en-US" sz="2599" b="1" dirty="0">
                          <a:solidFill>
                            <a:srgbClr val="FFFFFF"/>
                          </a:solidFill>
                          <a:latin typeface="DM Sans Bold"/>
                          <a:ea typeface="DM Sans Bold"/>
                          <a:cs typeface="DM Sans Bold"/>
                          <a:sym typeface="DM Sans Bold"/>
                        </a:rPr>
                        <a:t> concrete la </a:t>
                      </a:r>
                      <a:r>
                        <a:rPr lang="en-US" sz="2599" b="1" dirty="0" err="1">
                          <a:solidFill>
                            <a:srgbClr val="FFFFFF"/>
                          </a:solidFill>
                          <a:latin typeface="DM Sans Bold"/>
                          <a:ea typeface="DM Sans Bold"/>
                          <a:cs typeface="DM Sans Bold"/>
                          <a:sym typeface="DM Sans Bold"/>
                        </a:rPr>
                        <a:t>impozitul</a:t>
                      </a:r>
                      <a:r>
                        <a:rPr lang="en-US" sz="2599" b="1" dirty="0">
                          <a:solidFill>
                            <a:srgbClr val="FFFFFF"/>
                          </a:solidFill>
                          <a:latin typeface="DM Sans Bold"/>
                          <a:ea typeface="DM Sans Bold"/>
                          <a:cs typeface="DM Sans Bold"/>
                          <a:sym typeface="DM Sans Bold"/>
                        </a:rPr>
                        <a:t> </a:t>
                      </a:r>
                      <a:r>
                        <a:rPr lang="en-US" sz="2599" b="1" dirty="0" err="1">
                          <a:solidFill>
                            <a:srgbClr val="FFFFFF"/>
                          </a:solidFill>
                          <a:latin typeface="DM Sans Bold"/>
                          <a:ea typeface="DM Sans Bold"/>
                          <a:cs typeface="DM Sans Bold"/>
                          <a:sym typeface="DM Sans Bold"/>
                        </a:rPr>
                        <a:t>pe</a:t>
                      </a:r>
                      <a:r>
                        <a:rPr lang="en-US" sz="2599" b="1" dirty="0">
                          <a:solidFill>
                            <a:srgbClr val="FFFFFF"/>
                          </a:solidFill>
                          <a:latin typeface="DM Sans Bold"/>
                          <a:ea typeface="DM Sans Bold"/>
                          <a:cs typeface="DM Sans Bold"/>
                          <a:sym typeface="DM Sans Bold"/>
                        </a:rPr>
                        <a:t> </a:t>
                      </a:r>
                      <a:r>
                        <a:rPr lang="en-US" sz="2599" b="1" dirty="0" err="1">
                          <a:solidFill>
                            <a:srgbClr val="FFFFFF"/>
                          </a:solidFill>
                          <a:latin typeface="DM Sans Bold"/>
                          <a:ea typeface="DM Sans Bold"/>
                          <a:cs typeface="DM Sans Bold"/>
                          <a:sym typeface="DM Sans Bold"/>
                        </a:rPr>
                        <a:t>bunurile</a:t>
                      </a:r>
                      <a:r>
                        <a:rPr lang="en-US" sz="2599" b="1" dirty="0">
                          <a:solidFill>
                            <a:srgbClr val="FFFFFF"/>
                          </a:solidFill>
                          <a:latin typeface="DM Sans Bold"/>
                          <a:ea typeface="DM Sans Bold"/>
                          <a:cs typeface="DM Sans Bold"/>
                          <a:sym typeface="DM Sans Bold"/>
                        </a:rPr>
                        <a:t> </a:t>
                      </a:r>
                      <a:r>
                        <a:rPr lang="en-US" sz="2599" b="1" dirty="0" err="1" smtClean="0">
                          <a:solidFill>
                            <a:srgbClr val="FFFFFF"/>
                          </a:solidFill>
                          <a:latin typeface="DM Sans Bold"/>
                          <a:ea typeface="DM Sans Bold"/>
                          <a:cs typeface="DM Sans Bold"/>
                          <a:sym typeface="DM Sans Bold"/>
                        </a:rPr>
                        <a:t>imobiliare</a:t>
                      </a:r>
                      <a:r>
                        <a:rPr lang="en-US" sz="2599" b="1" dirty="0">
                          <a:solidFill>
                            <a:srgbClr val="FFFFFF"/>
                          </a:solidFill>
                          <a:latin typeface="DM Sans Bold"/>
                          <a:ea typeface="DM Sans Bold"/>
                          <a:cs typeface="DM Sans Bold"/>
                          <a:sym typeface="DM Sans Bold"/>
                        </a:rPr>
                        <a:t>. </a:t>
                      </a:r>
                      <a:r>
                        <a:rPr lang="en-US" sz="2599" b="1" dirty="0" err="1">
                          <a:solidFill>
                            <a:srgbClr val="FFFFFF"/>
                          </a:solidFill>
                          <a:latin typeface="DM Sans Bold"/>
                          <a:ea typeface="DM Sans Bold"/>
                          <a:cs typeface="DM Sans Bold"/>
                          <a:sym typeface="DM Sans Bold"/>
                        </a:rPr>
                        <a:t>Bunurile</a:t>
                      </a:r>
                      <a:r>
                        <a:rPr lang="en-US" sz="2599" b="1" dirty="0">
                          <a:solidFill>
                            <a:srgbClr val="FFFFFF"/>
                          </a:solidFill>
                          <a:latin typeface="DM Sans Bold"/>
                          <a:ea typeface="DM Sans Bold"/>
                          <a:cs typeface="DM Sans Bold"/>
                          <a:sym typeface="DM Sans Bold"/>
                        </a:rPr>
                        <a:t> </a:t>
                      </a:r>
                      <a:r>
                        <a:rPr lang="en-US" sz="2599" b="1" dirty="0" err="1">
                          <a:solidFill>
                            <a:srgbClr val="FFFFFF"/>
                          </a:solidFill>
                          <a:latin typeface="DM Sans Bold"/>
                          <a:ea typeface="DM Sans Bold"/>
                          <a:cs typeface="DM Sans Bold"/>
                          <a:sym typeface="DM Sans Bold"/>
                        </a:rPr>
                        <a:t>imobiliare</a:t>
                      </a:r>
                      <a:r>
                        <a:rPr lang="en-US" sz="2599" b="1" dirty="0">
                          <a:solidFill>
                            <a:srgbClr val="FFFFFF"/>
                          </a:solidFill>
                          <a:latin typeface="DM Sans Bold"/>
                          <a:ea typeface="DM Sans Bold"/>
                          <a:cs typeface="DM Sans Bold"/>
                          <a:sym typeface="DM Sans Bold"/>
                        </a:rPr>
                        <a:t>, </a:t>
                      </a:r>
                      <a:r>
                        <a:rPr lang="en-US" sz="2599" b="1" dirty="0" err="1">
                          <a:solidFill>
                            <a:srgbClr val="FFFFFF"/>
                          </a:solidFill>
                          <a:latin typeface="DM Sans Bold"/>
                          <a:ea typeface="DM Sans Bold"/>
                          <a:cs typeface="DM Sans Bold"/>
                          <a:sym typeface="DM Sans Bold"/>
                        </a:rPr>
                        <a:t>inclusiv</a:t>
                      </a:r>
                      <a:r>
                        <a:rPr lang="en-US" sz="2599" b="1" dirty="0">
                          <a:solidFill>
                            <a:srgbClr val="FFFFFF"/>
                          </a:solidFill>
                          <a:latin typeface="DM Sans Bold"/>
                          <a:ea typeface="DM Sans Bold"/>
                          <a:cs typeface="DM Sans Bold"/>
                          <a:sym typeface="DM Sans Bold"/>
                        </a:rPr>
                        <a:t>:</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5271FF"/>
                    </a:solidFill>
                  </a:tcPr>
                </a:tc>
                <a:tc>
                  <a:txBody>
                    <a:bodyPr/>
                    <a:lstStyle/>
                    <a:p>
                      <a:pPr algn="ctr">
                        <a:lnSpc>
                          <a:spcPts val="3639"/>
                        </a:lnSpc>
                        <a:defRPr/>
                      </a:pPr>
                      <a:r>
                        <a:rPr lang="en-US" sz="2599" b="1">
                          <a:solidFill>
                            <a:srgbClr val="FFFFFF"/>
                          </a:solidFill>
                          <a:latin typeface="DM Sans Bold"/>
                          <a:ea typeface="DM Sans Bold"/>
                          <a:cs typeface="DM Sans Bold"/>
                          <a:sym typeface="DM Sans Bold"/>
                        </a:rPr>
                        <a:t>Cotele concrete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5271FF"/>
                    </a:solidFill>
                  </a:tcPr>
                </a:tc>
                <a:extLst>
                  <a:ext uri="{0D108BD9-81ED-4DB2-BD59-A6C34878D82A}">
                    <a16:rowId xmlns:a16="http://schemas.microsoft.com/office/drawing/2014/main" val="10000"/>
                  </a:ext>
                </a:extLst>
              </a:tr>
              <a:tr h="1273957">
                <a:tc>
                  <a:txBody>
                    <a:bodyPr/>
                    <a:lstStyle/>
                    <a:p>
                      <a:pPr algn="l">
                        <a:lnSpc>
                          <a:spcPts val="2800"/>
                        </a:lnSpc>
                        <a:defRPr/>
                      </a:pPr>
                      <a:r>
                        <a:rPr lang="en-US" sz="2000">
                          <a:solidFill>
                            <a:srgbClr val="000000"/>
                          </a:solidFill>
                          <a:latin typeface="Montserrat"/>
                          <a:ea typeface="Montserrat"/>
                          <a:cs typeface="Montserrat"/>
                          <a:sym typeface="Montserrat"/>
                        </a:rPr>
                        <a:t>Cu destinație locativă ( apartamente și case de locuit individuale, terenuri aferente acestor bunuri)</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Poppins"/>
                          <a:ea typeface="Poppins"/>
                          <a:cs typeface="Poppins"/>
                          <a:sym typeface="Poppins"/>
                        </a:rPr>
                        <a:t>0,3 %</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919768">
                <a:tc>
                  <a:txBody>
                    <a:bodyPr/>
                    <a:lstStyle/>
                    <a:p>
                      <a:pPr algn="l">
                        <a:lnSpc>
                          <a:spcPts val="2800"/>
                        </a:lnSpc>
                        <a:defRPr/>
                      </a:pPr>
                      <a:r>
                        <a:rPr lang="en-US" sz="2000">
                          <a:solidFill>
                            <a:srgbClr val="000000"/>
                          </a:solidFill>
                          <a:latin typeface="Poppins"/>
                          <a:ea typeface="Poppins"/>
                          <a:cs typeface="Poppins"/>
                          <a:sym typeface="Poppins"/>
                        </a:rPr>
                        <a:t>Garajele și terenurile pe care acestea sunt amplasate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Poppins"/>
                          <a:ea typeface="Poppins"/>
                          <a:cs typeface="Poppins"/>
                          <a:sym typeface="Poppins"/>
                        </a:rPr>
                        <a:t>0,3 %</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919640">
                <a:tc>
                  <a:txBody>
                    <a:bodyPr/>
                    <a:lstStyle/>
                    <a:p>
                      <a:pPr algn="l">
                        <a:lnSpc>
                          <a:spcPts val="2800"/>
                        </a:lnSpc>
                        <a:defRPr/>
                      </a:pPr>
                      <a:r>
                        <a:rPr lang="en-US" sz="2000">
                          <a:solidFill>
                            <a:srgbClr val="000000"/>
                          </a:solidFill>
                          <a:latin typeface="Poppins"/>
                          <a:ea typeface="Poppins"/>
                          <a:cs typeface="Poppins"/>
                          <a:sym typeface="Poppins"/>
                        </a:rPr>
                        <a:t>Loturile întovărășirilor pomicole cu sau fără construcții amplasate pe ele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en-US" sz="2000" dirty="0" smtClean="0">
                          <a:solidFill>
                            <a:srgbClr val="000000"/>
                          </a:solidFill>
                          <a:latin typeface="Poppins"/>
                          <a:ea typeface="Poppins"/>
                          <a:cs typeface="Poppins"/>
                          <a:sym typeface="Poppins"/>
                        </a:rPr>
                        <a:t>0,</a:t>
                      </a:r>
                      <a:r>
                        <a:rPr lang="ro-MD" sz="2000" dirty="0" smtClean="0">
                          <a:solidFill>
                            <a:srgbClr val="000000"/>
                          </a:solidFill>
                          <a:latin typeface="Poppins"/>
                          <a:ea typeface="Poppins"/>
                          <a:cs typeface="Poppins"/>
                          <a:sym typeface="Poppins"/>
                        </a:rPr>
                        <a:t>4</a:t>
                      </a:r>
                      <a:r>
                        <a:rPr lang="en-US" sz="2000" dirty="0" smtClean="0">
                          <a:solidFill>
                            <a:srgbClr val="000000"/>
                          </a:solidFill>
                          <a:latin typeface="Poppins"/>
                          <a:ea typeface="Poppins"/>
                          <a:cs typeface="Poppins"/>
                          <a:sym typeface="Poppins"/>
                        </a:rPr>
                        <a:t> </a:t>
                      </a:r>
                      <a:r>
                        <a:rPr lang="en-US" sz="2000" dirty="0">
                          <a:solidFill>
                            <a:srgbClr val="000000"/>
                          </a:solidFill>
                          <a:latin typeface="Poppins"/>
                          <a:ea typeface="Poppins"/>
                          <a:cs typeface="Poppins"/>
                          <a:sym typeface="Poppins"/>
                        </a:rPr>
                        <a:t>%</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919640">
                <a:tc>
                  <a:txBody>
                    <a:bodyPr/>
                    <a:lstStyle/>
                    <a:p>
                      <a:pPr algn="l">
                        <a:lnSpc>
                          <a:spcPts val="2800"/>
                        </a:lnSpc>
                        <a:defRPr/>
                      </a:pPr>
                      <a:r>
                        <a:rPr lang="en-US" sz="2000">
                          <a:solidFill>
                            <a:srgbClr val="000000"/>
                          </a:solidFill>
                          <a:latin typeface="Poppins"/>
                          <a:ea typeface="Poppins"/>
                          <a:cs typeface="Poppins"/>
                          <a:sym typeface="Poppins"/>
                        </a:rPr>
                        <a:t>Terenurile agricole cu construcții amplasate pe ele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Poppins"/>
                          <a:ea typeface="Poppins"/>
                          <a:cs typeface="Poppins"/>
                          <a:sym typeface="Poppins"/>
                        </a:rPr>
                        <a:t>0,3 %</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274085">
                <a:tc>
                  <a:txBody>
                    <a:bodyPr/>
                    <a:lstStyle/>
                    <a:p>
                      <a:pPr algn="l">
                        <a:lnSpc>
                          <a:spcPts val="2800"/>
                        </a:lnSpc>
                        <a:defRPr/>
                      </a:pPr>
                      <a:r>
                        <a:rPr lang="en-US" sz="2000">
                          <a:solidFill>
                            <a:srgbClr val="000000"/>
                          </a:solidFill>
                          <a:latin typeface="Poppins"/>
                          <a:ea typeface="Poppins"/>
                          <a:cs typeface="Poppins"/>
                          <a:sym typeface="Poppins"/>
                        </a:rPr>
                        <a:t>Bunurile imobiliare cu altă destinație decât cea locativă sau agricolă, exceptând garajurile și terenurile pe care acestea sunt amplasate și loturile întovărășirilor pomicole cu sau fără construcții aplasate pe ele.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en-US" sz="2000" dirty="0">
                          <a:solidFill>
                            <a:srgbClr val="000000"/>
                          </a:solidFill>
                          <a:latin typeface="Poppins"/>
                          <a:ea typeface="Poppins"/>
                          <a:cs typeface="Poppins"/>
                          <a:sym typeface="Poppins"/>
                        </a:rPr>
                        <a:t>0,3 %</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0800000">
            <a:off x="0" y="-2147998"/>
            <a:ext cx="22439795" cy="22439795"/>
          </a:xfrm>
          <a:custGeom>
            <a:avLst/>
            <a:gdLst/>
            <a:ahLst/>
            <a:cxnLst/>
            <a:rect l="l" t="t" r="r" b="b"/>
            <a:pathLst>
              <a:path w="22439795" h="22439795">
                <a:moveTo>
                  <a:pt x="0" y="0"/>
                </a:moveTo>
                <a:lnTo>
                  <a:pt x="22439795" y="0"/>
                </a:lnTo>
                <a:lnTo>
                  <a:pt x="22439795" y="22439795"/>
                </a:lnTo>
                <a:lnTo>
                  <a:pt x="0" y="22439795"/>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graphicFrame>
        <p:nvGraphicFramePr>
          <p:cNvPr id="3" name="Table 3"/>
          <p:cNvGraphicFramePr>
            <a:graphicFrameLocks noGrp="1"/>
          </p:cNvGraphicFramePr>
          <p:nvPr>
            <p:extLst>
              <p:ext uri="{D42A27DB-BD31-4B8C-83A1-F6EECF244321}">
                <p14:modId xmlns:p14="http://schemas.microsoft.com/office/powerpoint/2010/main" val="148756572"/>
              </p:ext>
            </p:extLst>
          </p:nvPr>
        </p:nvGraphicFramePr>
        <p:xfrm>
          <a:off x="421105" y="146304"/>
          <a:ext cx="17445790" cy="9994392"/>
        </p:xfrm>
        <a:graphic>
          <a:graphicData uri="http://schemas.openxmlformats.org/drawingml/2006/table">
            <a:tbl>
              <a:tblPr/>
              <a:tblGrid>
                <a:gridCol w="15516819">
                  <a:extLst>
                    <a:ext uri="{9D8B030D-6E8A-4147-A177-3AD203B41FA5}">
                      <a16:colId xmlns:a16="http://schemas.microsoft.com/office/drawing/2014/main" val="20000"/>
                    </a:ext>
                  </a:extLst>
                </a:gridCol>
                <a:gridCol w="1928971">
                  <a:extLst>
                    <a:ext uri="{9D8B030D-6E8A-4147-A177-3AD203B41FA5}">
                      <a16:colId xmlns:a16="http://schemas.microsoft.com/office/drawing/2014/main" val="20001"/>
                    </a:ext>
                  </a:extLst>
                </a:gridCol>
              </a:tblGrid>
              <a:tr h="1376849">
                <a:tc>
                  <a:txBody>
                    <a:bodyPr/>
                    <a:lstStyle/>
                    <a:p>
                      <a:pPr algn="ctr">
                        <a:lnSpc>
                          <a:spcPts val="3639"/>
                        </a:lnSpc>
                        <a:defRPr/>
                      </a:pPr>
                      <a:r>
                        <a:rPr lang="en-US" sz="2599" b="1">
                          <a:solidFill>
                            <a:srgbClr val="FFFFFF"/>
                          </a:solidFill>
                          <a:latin typeface="DM Sans Bold"/>
                          <a:ea typeface="DM Sans Bold"/>
                          <a:cs typeface="DM Sans Bold"/>
                          <a:sym typeface="DM Sans Bold"/>
                        </a:rPr>
                        <a:t>Cotele concrete la impozitul funciar</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5271FF"/>
                    </a:solidFill>
                  </a:tcPr>
                </a:tc>
                <a:tc>
                  <a:txBody>
                    <a:bodyPr/>
                    <a:lstStyle/>
                    <a:p>
                      <a:pPr algn="ctr">
                        <a:lnSpc>
                          <a:spcPts val="3639"/>
                        </a:lnSpc>
                        <a:defRPr/>
                      </a:pPr>
                      <a:r>
                        <a:rPr lang="en-US" sz="2599" b="1">
                          <a:solidFill>
                            <a:srgbClr val="FFFFFF"/>
                          </a:solidFill>
                          <a:latin typeface="DM Sans Bold"/>
                          <a:ea typeface="DM Sans Bold"/>
                          <a:cs typeface="DM Sans Bold"/>
                          <a:sym typeface="DM Sans Bold"/>
                        </a:rPr>
                        <a:t>Cotele concrete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5271FF"/>
                    </a:solidFill>
                  </a:tcPr>
                </a:tc>
                <a:extLst>
                  <a:ext uri="{0D108BD9-81ED-4DB2-BD59-A6C34878D82A}">
                    <a16:rowId xmlns:a16="http://schemas.microsoft.com/office/drawing/2014/main" val="10000"/>
                  </a:ext>
                </a:extLst>
              </a:tr>
              <a:tr h="1864483">
                <a:tc>
                  <a:txBody>
                    <a:bodyPr/>
                    <a:lstStyle/>
                    <a:p>
                      <a:pPr algn="l">
                        <a:lnSpc>
                          <a:spcPts val="2800"/>
                        </a:lnSpc>
                        <a:defRPr/>
                      </a:pPr>
                      <a:r>
                        <a:rPr lang="en-US" sz="2000" b="1">
                          <a:solidFill>
                            <a:srgbClr val="000000"/>
                          </a:solidFill>
                          <a:latin typeface="DM Sans Bold"/>
                          <a:ea typeface="DM Sans Bold"/>
                          <a:cs typeface="DM Sans Bold"/>
                          <a:sym typeface="DM Sans Bold"/>
                        </a:rPr>
                        <a:t>Terenurile cu destinație agricolă:</a:t>
                      </a:r>
                      <a:endParaRPr lang="en-US" sz="1100"/>
                    </a:p>
                    <a:p>
                      <a:pPr algn="l">
                        <a:lnSpc>
                          <a:spcPts val="2800"/>
                        </a:lnSpc>
                      </a:pPr>
                      <a:r>
                        <a:rPr lang="en-US" sz="2000">
                          <a:solidFill>
                            <a:srgbClr val="000000"/>
                          </a:solidFill>
                          <a:latin typeface="DM Sans"/>
                          <a:ea typeface="DM Sans"/>
                          <a:cs typeface="DM Sans"/>
                          <a:sym typeface="DM Sans"/>
                        </a:rPr>
                        <a:t>toate terenurile, altele decât cele destinate fânețelor și pășunilor</a:t>
                      </a:r>
                    </a:p>
                    <a:p>
                      <a:pPr algn="l">
                        <a:lnSpc>
                          <a:spcPts val="2800"/>
                        </a:lnSpc>
                      </a:pPr>
                      <a:r>
                        <a:rPr lang="en-US" sz="2000">
                          <a:solidFill>
                            <a:srgbClr val="000000"/>
                          </a:solidFill>
                          <a:latin typeface="DM Sans"/>
                          <a:ea typeface="DM Sans"/>
                          <a:cs typeface="DM Sans"/>
                          <a:sym typeface="DM Sans"/>
                        </a:rPr>
                        <a:t>a)care au indici cadastrali</a:t>
                      </a:r>
                    </a:p>
                    <a:p>
                      <a:pPr algn="l">
                        <a:lnSpc>
                          <a:spcPts val="2800"/>
                        </a:lnSpc>
                      </a:pPr>
                      <a:r>
                        <a:rPr lang="en-US" sz="2000">
                          <a:solidFill>
                            <a:srgbClr val="000000"/>
                          </a:solidFill>
                          <a:latin typeface="DM Sans"/>
                          <a:ea typeface="DM Sans"/>
                          <a:cs typeface="DM Sans"/>
                          <a:sym typeface="DM Sans"/>
                        </a:rPr>
                        <a:t>b)care nu au indici cadastrali</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DM Sans"/>
                          <a:ea typeface="DM Sans"/>
                          <a:cs typeface="DM Sans"/>
                          <a:sym typeface="DM Sans"/>
                        </a:rPr>
                        <a:t>3 lei / 110 lei</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864483">
                <a:tc>
                  <a:txBody>
                    <a:bodyPr/>
                    <a:lstStyle/>
                    <a:p>
                      <a:pPr algn="l">
                        <a:lnSpc>
                          <a:spcPts val="2800"/>
                        </a:lnSpc>
                        <a:defRPr/>
                      </a:pPr>
                      <a:r>
                        <a:rPr lang="en-US" sz="2000" b="1">
                          <a:solidFill>
                            <a:srgbClr val="000000"/>
                          </a:solidFill>
                          <a:latin typeface="DM Sans Bold"/>
                          <a:ea typeface="DM Sans Bold"/>
                          <a:cs typeface="DM Sans Bold"/>
                          <a:sym typeface="DM Sans Bold"/>
                        </a:rPr>
                        <a:t>2)Terenurile destinate fânețelor și pășunilor:</a:t>
                      </a:r>
                      <a:endParaRPr lang="en-US" sz="1100"/>
                    </a:p>
                    <a:p>
                      <a:pPr algn="l">
                        <a:lnSpc>
                          <a:spcPts val="2800"/>
                        </a:lnSpc>
                      </a:pPr>
                      <a:r>
                        <a:rPr lang="en-US" sz="2000">
                          <a:solidFill>
                            <a:srgbClr val="000000"/>
                          </a:solidFill>
                          <a:latin typeface="DM Sans"/>
                          <a:ea typeface="DM Sans"/>
                          <a:cs typeface="DM Sans"/>
                          <a:sym typeface="DM Sans"/>
                        </a:rPr>
                        <a:t>a)care au indici cadastrali</a:t>
                      </a:r>
                    </a:p>
                    <a:p>
                      <a:pPr algn="l">
                        <a:lnSpc>
                          <a:spcPts val="2800"/>
                        </a:lnSpc>
                      </a:pPr>
                      <a:r>
                        <a:rPr lang="en-US" sz="2000">
                          <a:solidFill>
                            <a:srgbClr val="000000"/>
                          </a:solidFill>
                          <a:latin typeface="DM Sans"/>
                          <a:ea typeface="DM Sans"/>
                          <a:cs typeface="DM Sans"/>
                          <a:sym typeface="DM Sans"/>
                        </a:rPr>
                        <a:t>b)care nu au indici cadastrali</a:t>
                      </a:r>
                    </a:p>
                    <a:p>
                      <a:pPr algn="l">
                        <a:lnSpc>
                          <a:spcPts val="2800"/>
                        </a:lnSpc>
                      </a:pPr>
                      <a:endParaRPr lang="en-US" sz="2000">
                        <a:solidFill>
                          <a:srgbClr val="000000"/>
                        </a:solidFill>
                        <a:latin typeface="DM Sans"/>
                        <a:ea typeface="DM Sans"/>
                        <a:cs typeface="DM Sans"/>
                        <a:sym typeface="DM Sans"/>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ro-MD" sz="2000" dirty="0" smtClean="0">
                          <a:solidFill>
                            <a:srgbClr val="000000"/>
                          </a:solidFill>
                          <a:latin typeface="DM Sans"/>
                          <a:ea typeface="DM Sans"/>
                          <a:cs typeface="DM Sans"/>
                          <a:sym typeface="DM Sans"/>
                        </a:rPr>
                        <a:t>1</a:t>
                      </a:r>
                      <a:r>
                        <a:rPr lang="en-US" sz="2000" dirty="0" smtClean="0">
                          <a:solidFill>
                            <a:srgbClr val="000000"/>
                          </a:solidFill>
                          <a:latin typeface="DM Sans"/>
                          <a:ea typeface="DM Sans"/>
                          <a:cs typeface="DM Sans"/>
                          <a:sym typeface="DM Sans"/>
                        </a:rPr>
                        <a:t> l</a:t>
                      </a:r>
                      <a:r>
                        <a:rPr lang="ro-MD" sz="2000" dirty="0" smtClean="0">
                          <a:solidFill>
                            <a:srgbClr val="000000"/>
                          </a:solidFill>
                          <a:latin typeface="DM Sans"/>
                          <a:ea typeface="DM Sans"/>
                          <a:cs typeface="DM Sans"/>
                          <a:sym typeface="DM Sans"/>
                        </a:rPr>
                        <a:t>eu</a:t>
                      </a:r>
                      <a:r>
                        <a:rPr lang="en-US" sz="2000" dirty="0" smtClean="0">
                          <a:solidFill>
                            <a:srgbClr val="000000"/>
                          </a:solidFill>
                          <a:latin typeface="DM Sans"/>
                          <a:ea typeface="DM Sans"/>
                          <a:cs typeface="DM Sans"/>
                          <a:sym typeface="DM Sans"/>
                        </a:rPr>
                        <a:t> </a:t>
                      </a:r>
                      <a:r>
                        <a:rPr lang="en-US" sz="2000" dirty="0">
                          <a:solidFill>
                            <a:srgbClr val="000000"/>
                          </a:solidFill>
                          <a:latin typeface="DM Sans"/>
                          <a:ea typeface="DM Sans"/>
                          <a:cs typeface="DM Sans"/>
                          <a:sym typeface="DM Sans"/>
                        </a:rPr>
                        <a:t>/ </a:t>
                      </a:r>
                      <a:r>
                        <a:rPr lang="ro-MD" sz="2000" dirty="0" smtClean="0">
                          <a:solidFill>
                            <a:srgbClr val="000000"/>
                          </a:solidFill>
                          <a:latin typeface="DM Sans"/>
                          <a:ea typeface="DM Sans"/>
                          <a:cs typeface="DM Sans"/>
                          <a:sym typeface="DM Sans"/>
                        </a:rPr>
                        <a:t>55</a:t>
                      </a:r>
                      <a:r>
                        <a:rPr lang="ro-MD" sz="2000" baseline="0" dirty="0" smtClean="0">
                          <a:solidFill>
                            <a:srgbClr val="000000"/>
                          </a:solidFill>
                          <a:latin typeface="DM Sans"/>
                          <a:ea typeface="DM Sans"/>
                          <a:cs typeface="DM Sans"/>
                          <a:sym typeface="DM Sans"/>
                        </a:rPr>
                        <a:t> </a:t>
                      </a:r>
                      <a:r>
                        <a:rPr lang="en-US" sz="2000" dirty="0" smtClean="0">
                          <a:solidFill>
                            <a:srgbClr val="000000"/>
                          </a:solidFill>
                          <a:latin typeface="DM Sans"/>
                          <a:ea typeface="DM Sans"/>
                          <a:cs typeface="DM Sans"/>
                          <a:sym typeface="DM Sans"/>
                        </a:rPr>
                        <a:t>lei</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220933">
                <a:tc>
                  <a:txBody>
                    <a:bodyPr/>
                    <a:lstStyle/>
                    <a:p>
                      <a:pPr algn="l">
                        <a:lnSpc>
                          <a:spcPts val="2800"/>
                        </a:lnSpc>
                        <a:defRPr/>
                      </a:pPr>
                      <a:r>
                        <a:rPr lang="en-US" sz="2000" b="1">
                          <a:solidFill>
                            <a:srgbClr val="000000"/>
                          </a:solidFill>
                          <a:latin typeface="DM Sans Bold"/>
                          <a:ea typeface="DM Sans Bold"/>
                          <a:cs typeface="DM Sans Bold"/>
                          <a:sym typeface="DM Sans Bold"/>
                        </a:rPr>
                        <a:t>Terenurile din intravilan, inclusiv:</a:t>
                      </a:r>
                      <a:endParaRPr lang="en-US" sz="1100"/>
                    </a:p>
                    <a:p>
                      <a:pPr algn="l">
                        <a:lnSpc>
                          <a:spcPts val="2800"/>
                        </a:lnSpc>
                      </a:pPr>
                      <a:r>
                        <a:rPr lang="en-US" sz="2000">
                          <a:solidFill>
                            <a:srgbClr val="000000"/>
                          </a:solidFill>
                          <a:latin typeface="DM Sans"/>
                          <a:ea typeface="DM Sans"/>
                          <a:cs typeface="DM Sans"/>
                          <a:sym typeface="DM Sans"/>
                        </a:rPr>
                        <a:t>1. terenurile pe care sunt amplasate fondul de locuințe, loturi de pe lângă domiciliu (inclusiv terenurile atribuite de către autoritățile publice locale ca loturi de pe lângă domiciliu și distribuite în extravilan, din cauza insuficienței de terenuri în intravilan (grădini)): în localitățile rurale</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DM Sans"/>
                          <a:ea typeface="DM Sans"/>
                          <a:cs typeface="DM Sans"/>
                          <a:sym typeface="DM Sans"/>
                        </a:rPr>
                        <a:t>2 lei</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510709">
                <a:tc>
                  <a:txBody>
                    <a:bodyPr/>
                    <a:lstStyle/>
                    <a:p>
                      <a:pPr algn="l">
                        <a:lnSpc>
                          <a:spcPts val="2800"/>
                        </a:lnSpc>
                        <a:defRPr/>
                      </a:pPr>
                      <a:r>
                        <a:rPr lang="en-US" sz="2000">
                          <a:solidFill>
                            <a:srgbClr val="000000"/>
                          </a:solidFill>
                          <a:latin typeface="DM Sans"/>
                          <a:ea typeface="DM Sans"/>
                          <a:cs typeface="DM Sans"/>
                          <a:sym typeface="DM Sans"/>
                        </a:rPr>
                        <a:t>2. terenurile atribuite de către autoritatea administrației publice locale ca loturi de pe lângă domiciliu și distribuite în extravilan din cauza insuficienței terenurilor în intravilan, neevaluate de către organele cadastrale teritoriale conform valorii estimate (grădini): orașe, municipii, orașe-reședințe </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DM Sans"/>
                          <a:ea typeface="DM Sans"/>
                          <a:cs typeface="DM Sans"/>
                          <a:sym typeface="DM Sans"/>
                        </a:rPr>
                        <a:t>-</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1156935">
                <a:tc>
                  <a:txBody>
                    <a:bodyPr/>
                    <a:lstStyle/>
                    <a:p>
                      <a:pPr algn="l">
                        <a:lnSpc>
                          <a:spcPts val="2800"/>
                        </a:lnSpc>
                        <a:defRPr/>
                      </a:pPr>
                      <a:r>
                        <a:rPr lang="en-US" sz="2000">
                          <a:solidFill>
                            <a:srgbClr val="000000"/>
                          </a:solidFill>
                          <a:latin typeface="DM Sans"/>
                          <a:ea typeface="DM Sans"/>
                          <a:cs typeface="DM Sans"/>
                          <a:sym typeface="DM Sans"/>
                        </a:rPr>
                        <a:t>3.terenurile destinate întreprinderilor agricole, alte terenuri neevaluate de către organele cadastrale teritoriale conform valorii estimate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ro-MD" sz="2000" dirty="0" smtClean="0">
                          <a:solidFill>
                            <a:srgbClr val="000000"/>
                          </a:solidFill>
                          <a:latin typeface="DM Sans"/>
                          <a:ea typeface="DM Sans"/>
                          <a:cs typeface="DM Sans"/>
                          <a:sym typeface="DM Sans"/>
                        </a:rPr>
                        <a:t>2</a:t>
                      </a:r>
                      <a:r>
                        <a:rPr lang="en-US" sz="2000" dirty="0" smtClean="0">
                          <a:solidFill>
                            <a:srgbClr val="000000"/>
                          </a:solidFill>
                          <a:latin typeface="DM Sans"/>
                          <a:ea typeface="DM Sans"/>
                          <a:cs typeface="DM Sans"/>
                          <a:sym typeface="DM Sans"/>
                        </a:rPr>
                        <a:t>0 </a:t>
                      </a:r>
                      <a:r>
                        <a:rPr lang="en-US" sz="2000" dirty="0">
                          <a:solidFill>
                            <a:srgbClr val="000000"/>
                          </a:solidFill>
                          <a:latin typeface="DM Sans"/>
                          <a:ea typeface="DM Sans"/>
                          <a:cs typeface="DM Sans"/>
                          <a:sym typeface="DM Sans"/>
                        </a:rPr>
                        <a:t>lei</a:t>
                      </a:r>
                      <a:endParaRPr lang="en-US" sz="1100" dirty="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0800000">
            <a:off x="0" y="-2147998"/>
            <a:ext cx="22439795" cy="22439795"/>
          </a:xfrm>
          <a:custGeom>
            <a:avLst/>
            <a:gdLst/>
            <a:ahLst/>
            <a:cxnLst/>
            <a:rect l="l" t="t" r="r" b="b"/>
            <a:pathLst>
              <a:path w="22439795" h="22439795">
                <a:moveTo>
                  <a:pt x="0" y="0"/>
                </a:moveTo>
                <a:lnTo>
                  <a:pt x="22439795" y="0"/>
                </a:lnTo>
                <a:lnTo>
                  <a:pt x="22439795" y="22439795"/>
                </a:lnTo>
                <a:lnTo>
                  <a:pt x="0" y="22439795"/>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graphicFrame>
        <p:nvGraphicFramePr>
          <p:cNvPr id="3" name="Table 3"/>
          <p:cNvGraphicFramePr>
            <a:graphicFrameLocks noGrp="1"/>
          </p:cNvGraphicFramePr>
          <p:nvPr/>
        </p:nvGraphicFramePr>
        <p:xfrm>
          <a:off x="421105" y="79629"/>
          <a:ext cx="17445790" cy="10127743"/>
        </p:xfrm>
        <a:graphic>
          <a:graphicData uri="http://schemas.openxmlformats.org/drawingml/2006/table">
            <a:tbl>
              <a:tblPr/>
              <a:tblGrid>
                <a:gridCol w="15516819">
                  <a:extLst>
                    <a:ext uri="{9D8B030D-6E8A-4147-A177-3AD203B41FA5}">
                      <a16:colId xmlns:a16="http://schemas.microsoft.com/office/drawing/2014/main" val="20000"/>
                    </a:ext>
                  </a:extLst>
                </a:gridCol>
                <a:gridCol w="1928971">
                  <a:extLst>
                    <a:ext uri="{9D8B030D-6E8A-4147-A177-3AD203B41FA5}">
                      <a16:colId xmlns:a16="http://schemas.microsoft.com/office/drawing/2014/main" val="20001"/>
                    </a:ext>
                  </a:extLst>
                </a:gridCol>
              </a:tblGrid>
              <a:tr h="1510633">
                <a:tc>
                  <a:txBody>
                    <a:bodyPr/>
                    <a:lstStyle/>
                    <a:p>
                      <a:pPr algn="l">
                        <a:lnSpc>
                          <a:spcPts val="2800"/>
                        </a:lnSpc>
                        <a:defRPr/>
                      </a:pPr>
                      <a:r>
                        <a:rPr lang="en-US" sz="2000" b="1">
                          <a:solidFill>
                            <a:srgbClr val="000000"/>
                          </a:solidFill>
                          <a:latin typeface="DM Sans Bold"/>
                          <a:ea typeface="DM Sans Bold"/>
                          <a:cs typeface="DM Sans Bold"/>
                          <a:sym typeface="DM Sans Bold"/>
                        </a:rPr>
                        <a:t>Terenurile din extravilan, inclusiv: </a:t>
                      </a:r>
                      <a:endParaRPr lang="en-US" sz="1100"/>
                    </a:p>
                    <a:p>
                      <a:pPr algn="l">
                        <a:lnSpc>
                          <a:spcPts val="2800"/>
                        </a:lnSpc>
                      </a:pPr>
                      <a:r>
                        <a:rPr lang="en-US" sz="2000">
                          <a:solidFill>
                            <a:srgbClr val="000000"/>
                          </a:solidFill>
                          <a:latin typeface="DM Sans"/>
                          <a:ea typeface="DM Sans"/>
                          <a:cs typeface="DM Sans"/>
                          <a:sym typeface="DM Sans"/>
                        </a:rPr>
                        <a:t>terenurile pe care sunt amplasate clădiri și construcții, carierele și pământurile distruse în urma activității de producție, neevaluate de către organele cadastrale teritoriale conform valorii estimate</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DM Sans"/>
                          <a:ea typeface="DM Sans"/>
                          <a:cs typeface="DM Sans"/>
                          <a:sym typeface="DM Sans"/>
                        </a:rPr>
                        <a:t>350 lei</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803121">
                <a:tc>
                  <a:txBody>
                    <a:bodyPr/>
                    <a:lstStyle/>
                    <a:p>
                      <a:pPr algn="l">
                        <a:lnSpc>
                          <a:spcPts val="2800"/>
                        </a:lnSpc>
                        <a:defRPr/>
                      </a:pPr>
                      <a:r>
                        <a:rPr lang="en-US" sz="2000">
                          <a:solidFill>
                            <a:srgbClr val="000000"/>
                          </a:solidFill>
                          <a:latin typeface="DM Sans"/>
                          <a:ea typeface="DM Sans"/>
                          <a:cs typeface="DM Sans"/>
                          <a:sym typeface="DM Sans"/>
                        </a:rPr>
                        <a:t>terenurile altele decât cele specificate la alin. 1), neevaluate de către organele cadastrale teritoriale conform valorii estimate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DM Sans"/>
                          <a:ea typeface="DM Sans"/>
                          <a:cs typeface="DM Sans"/>
                          <a:sym typeface="DM Sans"/>
                        </a:rPr>
                        <a:t>70 lei</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2220822">
                <a:tc>
                  <a:txBody>
                    <a:bodyPr/>
                    <a:lstStyle/>
                    <a:p>
                      <a:pPr algn="ctr">
                        <a:lnSpc>
                          <a:spcPts val="2800"/>
                        </a:lnSpc>
                        <a:defRPr/>
                      </a:pPr>
                      <a:r>
                        <a:rPr lang="en-US" sz="2000" b="1">
                          <a:solidFill>
                            <a:srgbClr val="FFFFFF"/>
                          </a:solidFill>
                          <a:latin typeface="DM Sans Bold"/>
                          <a:ea typeface="DM Sans Bold"/>
                          <a:cs typeface="DM Sans Bold"/>
                          <a:sym typeface="DM Sans Bold"/>
                        </a:rPr>
                        <a:t>Cotele concrete la impozitul pe bunurile imobiliare</a:t>
                      </a:r>
                      <a:endParaRPr lang="en-US" sz="1100"/>
                    </a:p>
                    <a:p>
                      <a:pPr algn="ctr">
                        <a:lnSpc>
                          <a:spcPts val="2800"/>
                        </a:lnSpc>
                      </a:pPr>
                      <a:r>
                        <a:rPr lang="en-US" sz="2000">
                          <a:solidFill>
                            <a:srgbClr val="FFFFFF"/>
                          </a:solidFill>
                          <a:latin typeface="DM Sans"/>
                          <a:ea typeface="DM Sans"/>
                          <a:cs typeface="DM Sans"/>
                          <a:sym typeface="DM Sans"/>
                        </a:rPr>
                        <a:t>pentru clădirile, construcțiile, casele de locuit individuale, apartamentele și alte încăperi izolate, inclusiv cele aflate la o etapă de finisare a construcției de 50% și mai mult, rămase nefinisate timp de 3 ani după începutul lucrărilor de construcție,</a:t>
                      </a:r>
                      <a:r>
                        <a:rPr lang="en-US" sz="2000" b="1">
                          <a:solidFill>
                            <a:srgbClr val="FFFFFF"/>
                          </a:solidFill>
                          <a:latin typeface="DM Sans Bold"/>
                          <a:ea typeface="DM Sans Bold"/>
                          <a:cs typeface="DM Sans Bold"/>
                          <a:sym typeface="DM Sans Bold"/>
                        </a:rPr>
                        <a:t> neevaluate de către organele cadastrale în scopul impozitării </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5271FF"/>
                    </a:solidFill>
                  </a:tcPr>
                </a:tc>
                <a:tc>
                  <a:txBody>
                    <a:bodyPr/>
                    <a:lstStyle/>
                    <a:p>
                      <a:pPr algn="ctr">
                        <a:lnSpc>
                          <a:spcPts val="2800"/>
                        </a:lnSpc>
                        <a:defRPr/>
                      </a:pPr>
                      <a:r>
                        <a:rPr lang="en-US" sz="2000">
                          <a:solidFill>
                            <a:srgbClr val="FFFFFF"/>
                          </a:solidFill>
                          <a:latin typeface="DM Sans"/>
                          <a:ea typeface="DM Sans"/>
                          <a:cs typeface="DM Sans"/>
                          <a:sym typeface="DM Sans"/>
                        </a:rPr>
                        <a:t>Cotele concrete</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solidFill>
                      <a:srgbClr val="5271FF"/>
                    </a:solidFill>
                  </a:tcPr>
                </a:tc>
                <a:extLst>
                  <a:ext uri="{0D108BD9-81ED-4DB2-BD59-A6C34878D82A}">
                    <a16:rowId xmlns:a16="http://schemas.microsoft.com/office/drawing/2014/main" val="10002"/>
                  </a:ext>
                </a:extLst>
              </a:tr>
              <a:tr h="1864389">
                <a:tc>
                  <a:txBody>
                    <a:bodyPr/>
                    <a:lstStyle/>
                    <a:p>
                      <a:pPr algn="l">
                        <a:lnSpc>
                          <a:spcPts val="2800"/>
                        </a:lnSpc>
                        <a:defRPr/>
                      </a:pPr>
                      <a:r>
                        <a:rPr lang="en-US" sz="2000">
                          <a:solidFill>
                            <a:srgbClr val="000000"/>
                          </a:solidFill>
                          <a:latin typeface="DM Sans"/>
                          <a:ea typeface="DM Sans"/>
                          <a:cs typeface="DM Sans"/>
                          <a:sym typeface="DM Sans"/>
                        </a:rPr>
                        <a:t>Pentru clădirile și construcțiile cu destinație agricolă, garajele, construcțiile amplasate pe terenurile loturilor întovărășirilor pomicole, neevaluate de către organele cadastrale teritoriale conform valorii estimate, inclusiv:</a:t>
                      </a:r>
                      <a:endParaRPr lang="en-US" sz="1100"/>
                    </a:p>
                    <a:p>
                      <a:pPr algn="l">
                        <a:lnSpc>
                          <a:spcPts val="2800"/>
                        </a:lnSpc>
                      </a:pPr>
                      <a:r>
                        <a:rPr lang="en-US" sz="2000">
                          <a:solidFill>
                            <a:srgbClr val="000000"/>
                          </a:solidFill>
                          <a:latin typeface="DM Sans"/>
                          <a:ea typeface="DM Sans"/>
                          <a:cs typeface="DM Sans"/>
                          <a:sym typeface="DM Sans"/>
                        </a:rPr>
                        <a:t>a) pentru persoanele juridice și fizice care desfășoară activitate de întreprinzător - 0,3%</a:t>
                      </a:r>
                    </a:p>
                    <a:p>
                      <a:pPr algn="l">
                        <a:lnSpc>
                          <a:spcPts val="2800"/>
                        </a:lnSpc>
                      </a:pPr>
                      <a:r>
                        <a:rPr lang="en-US" sz="2000">
                          <a:solidFill>
                            <a:srgbClr val="000000"/>
                          </a:solidFill>
                          <a:latin typeface="DM Sans"/>
                          <a:ea typeface="DM Sans"/>
                          <a:cs typeface="DM Sans"/>
                          <a:sym typeface="DM Sans"/>
                        </a:rPr>
                        <a:t>b) pentru persoanele fizice, altele decât cele specificate la lit. a) - 0,3%</a:t>
                      </a: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DM Sans"/>
                          <a:ea typeface="DM Sans"/>
                          <a:cs typeface="DM Sans"/>
                          <a:sym typeface="DM Sans"/>
                        </a:rPr>
                        <a:t>0,3 %</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1510633">
                <a:tc>
                  <a:txBody>
                    <a:bodyPr/>
                    <a:lstStyle/>
                    <a:p>
                      <a:pPr algn="l">
                        <a:lnSpc>
                          <a:spcPts val="2800"/>
                        </a:lnSpc>
                        <a:defRPr/>
                      </a:pPr>
                      <a:r>
                        <a:rPr lang="en-US" sz="2000">
                          <a:solidFill>
                            <a:srgbClr val="000000"/>
                          </a:solidFill>
                          <a:latin typeface="DM Sans"/>
                          <a:ea typeface="DM Sans"/>
                          <a:cs typeface="DM Sans"/>
                          <a:sym typeface="DM Sans"/>
                        </a:rPr>
                        <a:t>Pentru bunurile imobiliare, altele decât cele specificate în pct. 9 și pct. 11, neevaluate de către organele cadastrale teritoriale conform valorii estimate, inclusiv: a) pentru persoanele juridice și fizice care desfășoară activitate de întreprinzător - 0,3% b) persoanele fizice, altele decât cele specificate la lit. a) - 0,3%</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DM Sans"/>
                          <a:ea typeface="DM Sans"/>
                          <a:cs typeface="DM Sans"/>
                          <a:sym typeface="DM Sans"/>
                        </a:rPr>
                        <a:t>0,3%</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2218145">
                <a:tc>
                  <a:txBody>
                    <a:bodyPr/>
                    <a:lstStyle/>
                    <a:p>
                      <a:pPr algn="l">
                        <a:lnSpc>
                          <a:spcPts val="2800"/>
                        </a:lnSpc>
                        <a:defRPr/>
                      </a:pPr>
                      <a:r>
                        <a:rPr lang="en-US" sz="2000">
                          <a:solidFill>
                            <a:srgbClr val="000000"/>
                          </a:solidFill>
                          <a:latin typeface="DM Sans"/>
                          <a:ea typeface="DM Sans"/>
                          <a:cs typeface="DM Sans"/>
                          <a:sym typeface="DM Sans"/>
                        </a:rPr>
                        <a:t>Bunurile imobiliare cu destinație locativă (apartamente și case de locuit individuale) din localitățile rurale se stabilesc după cum urmează:</a:t>
                      </a:r>
                      <a:endParaRPr lang="en-US" sz="1100"/>
                    </a:p>
                    <a:p>
                      <a:pPr algn="l">
                        <a:lnSpc>
                          <a:spcPts val="2800"/>
                        </a:lnSpc>
                      </a:pPr>
                      <a:r>
                        <a:rPr lang="en-US" sz="2000">
                          <a:solidFill>
                            <a:srgbClr val="000000"/>
                          </a:solidFill>
                          <a:latin typeface="DM Sans"/>
                          <a:ea typeface="DM Sans"/>
                          <a:cs typeface="DM Sans"/>
                          <a:sym typeface="DM Sans"/>
                        </a:rPr>
                        <a:t>a) pentru persoanele juridice și fizice care desfășoară activitate de întreprinzător - 0,3%</a:t>
                      </a:r>
                    </a:p>
                    <a:p>
                      <a:pPr algn="l">
                        <a:lnSpc>
                          <a:spcPts val="2800"/>
                        </a:lnSpc>
                      </a:pPr>
                      <a:r>
                        <a:rPr lang="en-US" sz="2000">
                          <a:solidFill>
                            <a:srgbClr val="000000"/>
                          </a:solidFill>
                          <a:latin typeface="DM Sans"/>
                          <a:ea typeface="DM Sans"/>
                          <a:cs typeface="DM Sans"/>
                          <a:sym typeface="DM Sans"/>
                        </a:rPr>
                        <a:t>b) persoanele fizice, altele decât cele specificate la lit. a) - 0,3%</a:t>
                      </a:r>
                    </a:p>
                    <a:p>
                      <a:pPr algn="l">
                        <a:lnSpc>
                          <a:spcPts val="2800"/>
                        </a:lnSpc>
                      </a:pPr>
                      <a:endParaRPr lang="en-US" sz="2000">
                        <a:solidFill>
                          <a:srgbClr val="000000"/>
                        </a:solidFill>
                        <a:latin typeface="DM Sans"/>
                        <a:ea typeface="DM Sans"/>
                        <a:cs typeface="DM Sans"/>
                        <a:sym typeface="DM Sans"/>
                      </a:endParaRPr>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tc>
                  <a:txBody>
                    <a:bodyPr/>
                    <a:lstStyle/>
                    <a:p>
                      <a:pPr algn="ctr">
                        <a:lnSpc>
                          <a:spcPts val="2800"/>
                        </a:lnSpc>
                        <a:defRPr/>
                      </a:pPr>
                      <a:r>
                        <a:rPr lang="en-US" sz="2000">
                          <a:solidFill>
                            <a:srgbClr val="000000"/>
                          </a:solidFill>
                          <a:latin typeface="DM Sans"/>
                          <a:ea typeface="DM Sans"/>
                          <a:cs typeface="DM Sans"/>
                          <a:sym typeface="DM Sans"/>
                        </a:rPr>
                        <a:t>0,3%</a:t>
                      </a:r>
                      <a:endParaRPr lang="en-US" sz="1100"/>
                    </a:p>
                  </a:txBody>
                  <a:tcPr marL="190500" marR="190500" marT="190500" marB="190500" anchor="ctr">
                    <a:lnL w="38100" cap="flat" cmpd="sng" algn="ctr">
                      <a:solidFill>
                        <a:srgbClr val="000000"/>
                      </a:solidFill>
                      <a:prstDash val="solid"/>
                      <a:round/>
                      <a:headEnd type="none" w="med" len="med"/>
                      <a:tailEnd type="none" w="med" len="med"/>
                    </a:lnL>
                    <a:lnR w="38100" cap="flat" cmpd="sng" algn="ctr">
                      <a:solidFill>
                        <a:srgbClr val="000000"/>
                      </a:solidFill>
                      <a:prstDash val="solid"/>
                      <a:round/>
                      <a:headEnd type="none" w="med" len="med"/>
                      <a:tailEnd type="none" w="med" len="med"/>
                    </a:lnR>
                    <a:lnT w="38100" cap="flat" cmpd="sng" algn="ctr">
                      <a:solidFill>
                        <a:srgbClr val="000000"/>
                      </a:solidFill>
                      <a:prstDash val="solid"/>
                      <a:round/>
                      <a:headEnd type="none" w="med" len="med"/>
                      <a:tailEnd type="none" w="med" len="med"/>
                    </a:lnT>
                    <a:lnB w="381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0800000">
            <a:off x="0" y="-932898"/>
            <a:ext cx="22439795" cy="22439795"/>
          </a:xfrm>
          <a:custGeom>
            <a:avLst/>
            <a:gdLst/>
            <a:ahLst/>
            <a:cxnLst/>
            <a:rect l="l" t="t" r="r" b="b"/>
            <a:pathLst>
              <a:path w="22439795" h="22439795">
                <a:moveTo>
                  <a:pt x="0" y="0"/>
                </a:moveTo>
                <a:lnTo>
                  <a:pt x="22439795" y="0"/>
                </a:lnTo>
                <a:lnTo>
                  <a:pt x="22439795" y="22439795"/>
                </a:lnTo>
                <a:lnTo>
                  <a:pt x="0" y="22439795"/>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TextBox 3"/>
          <p:cNvSpPr txBox="1"/>
          <p:nvPr/>
        </p:nvSpPr>
        <p:spPr>
          <a:xfrm>
            <a:off x="838200" y="179104"/>
            <a:ext cx="17064762" cy="10969670"/>
          </a:xfrm>
          <a:prstGeom prst="rect">
            <a:avLst/>
          </a:prstGeom>
        </p:spPr>
        <p:txBody>
          <a:bodyPr lIns="0" tIns="0" rIns="0" bIns="0" rtlCol="0" anchor="t">
            <a:spAutoFit/>
          </a:bodyPr>
          <a:lstStyle/>
          <a:p>
            <a:pPr algn="ctr"/>
            <a:r>
              <a:rPr lang="en-US" sz="9600" b="1" dirty="0" err="1">
                <a:solidFill>
                  <a:schemeClr val="tx2"/>
                </a:solidFill>
                <a:latin typeface="Times New Roman" panose="02020603050405020304" pitchFamily="18" charset="0"/>
                <a:cs typeface="Times New Roman" panose="02020603050405020304" pitchFamily="18" charset="0"/>
              </a:rPr>
              <a:t>Concluzii</a:t>
            </a:r>
            <a:r>
              <a:rPr lang="en-US" sz="9600" b="1" dirty="0">
                <a:solidFill>
                  <a:schemeClr val="tx2"/>
                </a:solidFill>
                <a:latin typeface="Times New Roman" panose="02020603050405020304" pitchFamily="18" charset="0"/>
                <a:cs typeface="Times New Roman" panose="02020603050405020304" pitchFamily="18" charset="0"/>
              </a:rPr>
              <a:t>:</a:t>
            </a:r>
            <a:endParaRPr lang="ro-MD" sz="9600" dirty="0" smtClean="0">
              <a:solidFill>
                <a:schemeClr val="tx2"/>
              </a:solidFill>
              <a:latin typeface="Times New Roman" panose="02020603050405020304" pitchFamily="18" charset="0"/>
              <a:cs typeface="Times New Roman" panose="02020603050405020304" pitchFamily="18" charset="0"/>
            </a:endParaRPr>
          </a:p>
          <a:p>
            <a:pPr marL="571500" indent="-571500" algn="just">
              <a:buFont typeface="Wingdings" panose="05000000000000000000" pitchFamily="2" charset="2"/>
              <a:buChar char="Ø"/>
            </a:pPr>
            <a:r>
              <a:rPr lang="en-US" sz="3600" dirty="0" err="1" smtClean="0">
                <a:latin typeface="Times New Roman" panose="02020603050405020304" pitchFamily="18" charset="0"/>
                <a:cs typeface="Times New Roman" panose="02020603050405020304" pitchFamily="18" charset="0"/>
              </a:rPr>
              <a:t>Proiectul</a:t>
            </a:r>
            <a:r>
              <a:rPr lang="en-US" sz="3600" dirty="0" smtClean="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bugetului</a:t>
            </a:r>
            <a:r>
              <a:rPr lang="en-US" sz="3600" dirty="0">
                <a:latin typeface="Times New Roman" panose="02020603050405020304" pitchFamily="18" charset="0"/>
                <a:cs typeface="Times New Roman" panose="02020603050405020304" pitchFamily="18" charset="0"/>
              </a:rPr>
              <a:t> local s-a </a:t>
            </a:r>
            <a:r>
              <a:rPr lang="en-US" sz="3600" dirty="0" err="1">
                <a:latin typeface="Times New Roman" panose="02020603050405020304" pitchFamily="18" charset="0"/>
                <a:cs typeface="Times New Roman" panose="02020603050405020304" pitchFamily="18" charset="0"/>
              </a:rPr>
              <a:t>elaborat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pe</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bază</a:t>
            </a:r>
            <a:r>
              <a:rPr lang="en-US" sz="3600" dirty="0">
                <a:latin typeface="Times New Roman" panose="02020603050405020304" pitchFamily="18" charset="0"/>
                <a:cs typeface="Times New Roman" panose="02020603050405020304" pitchFamily="18" charset="0"/>
              </a:rPr>
              <a:t> de </a:t>
            </a:r>
            <a:r>
              <a:rPr lang="en-US" sz="3600" dirty="0" err="1">
                <a:latin typeface="Times New Roman" panose="02020603050405020304" pitchFamily="18" charset="0"/>
                <a:cs typeface="Times New Roman" panose="02020603050405020304" pitchFamily="18" charset="0"/>
              </a:rPr>
              <a:t>programe</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și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performanță</a:t>
            </a:r>
            <a:r>
              <a:rPr lang="en-US" sz="3600" dirty="0">
                <a:latin typeface="Times New Roman" panose="02020603050405020304" pitchFamily="18" charset="0"/>
                <a:cs typeface="Times New Roman" panose="02020603050405020304" pitchFamily="18" charset="0"/>
              </a:rPr>
              <a:t>, conform </a:t>
            </a:r>
            <a:r>
              <a:rPr lang="en-US" sz="3600" dirty="0" err="1">
                <a:latin typeface="Times New Roman" panose="02020603050405020304" pitchFamily="18" charset="0"/>
                <a:cs typeface="Times New Roman" panose="02020603050405020304" pitchFamily="18" charset="0"/>
              </a:rPr>
              <a:t>politicilor</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și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stategiilor</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naționale</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și</a:t>
            </a:r>
            <a:r>
              <a:rPr lang="en-US" sz="3600" dirty="0">
                <a:latin typeface="Times New Roman" panose="02020603050405020304" pitchFamily="18" charset="0"/>
                <a:cs typeface="Times New Roman" panose="02020603050405020304" pitchFamily="18" charset="0"/>
              </a:rPr>
              <a:t> locale</a:t>
            </a:r>
            <a:r>
              <a:rPr lang="en-US" sz="3600" dirty="0" smtClean="0">
                <a:latin typeface="Times New Roman" panose="02020603050405020304" pitchFamily="18" charset="0"/>
                <a:cs typeface="Times New Roman" panose="02020603050405020304" pitchFamily="18" charset="0"/>
              </a:rPr>
              <a:t>.</a:t>
            </a:r>
            <a:endParaRPr lang="ro-MD" sz="3600" dirty="0" smtClean="0">
              <a:latin typeface="Times New Roman" panose="02020603050405020304" pitchFamily="18" charset="0"/>
              <a:cs typeface="Times New Roman" panose="02020603050405020304" pitchFamily="18" charset="0"/>
            </a:endParaRPr>
          </a:p>
          <a:p>
            <a:pPr marL="571500" indent="-571500" algn="just">
              <a:buFont typeface="Wingdings" panose="05000000000000000000" pitchFamily="2" charset="2"/>
              <a:buChar char="Ø"/>
            </a:pPr>
            <a:endParaRPr lang="en-US" sz="3600" dirty="0">
              <a:latin typeface="Times New Roman" panose="02020603050405020304" pitchFamily="18" charset="0"/>
              <a:cs typeface="Times New Roman" panose="02020603050405020304" pitchFamily="18" charset="0"/>
            </a:endParaRPr>
          </a:p>
          <a:p>
            <a:pPr marL="571500" indent="-571500" algn="just">
              <a:buFont typeface="Wingdings" panose="05000000000000000000" pitchFamily="2" charset="2"/>
              <a:buChar char="Ø"/>
            </a:pPr>
            <a:r>
              <a:rPr lang="en-US" sz="3600" dirty="0" err="1" smtClean="0">
                <a:latin typeface="Times New Roman" panose="02020603050405020304" pitchFamily="18" charset="0"/>
                <a:cs typeface="Times New Roman" panose="02020603050405020304" pitchFamily="18" charset="0"/>
              </a:rPr>
              <a:t>Implemetarea</a:t>
            </a:r>
            <a:r>
              <a:rPr lang="en-US" sz="3600" dirty="0" smtClean="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reformei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menționate</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în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sistemul</a:t>
            </a:r>
            <a:r>
              <a:rPr lang="en-US" sz="3600" dirty="0">
                <a:latin typeface="Times New Roman" panose="02020603050405020304" pitchFamily="18" charset="0"/>
                <a:cs typeface="Times New Roman" panose="02020603050405020304" pitchFamily="18" charset="0"/>
              </a:rPr>
              <a:t> de </a:t>
            </a:r>
            <a:r>
              <a:rPr lang="en-US" sz="3600" dirty="0" err="1">
                <a:latin typeface="Times New Roman" panose="02020603050405020304" pitchFamily="18" charset="0"/>
                <a:cs typeface="Times New Roman" panose="02020603050405020304" pitchFamily="18" charset="0"/>
              </a:rPr>
              <a:t>planificarea</a:t>
            </a:r>
            <a:r>
              <a:rPr lang="en-US" sz="3600" dirty="0">
                <a:latin typeface="Times New Roman" panose="02020603050405020304" pitchFamily="18" charset="0"/>
                <a:cs typeface="Times New Roman" panose="02020603050405020304" pitchFamily="18" charset="0"/>
              </a:rPr>
              <a:t> are </a:t>
            </a:r>
            <a:r>
              <a:rPr lang="en-US" sz="3600" dirty="0" err="1">
                <a:latin typeface="Times New Roman" panose="02020603050405020304" pitchFamily="18" charset="0"/>
                <a:cs typeface="Times New Roman" panose="02020603050405020304" pitchFamily="18" charset="0"/>
              </a:rPr>
              <a:t>drept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obiectiv</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eficientizarea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cheltuielilor</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publice</a:t>
            </a:r>
            <a:r>
              <a:rPr lang="en-US" sz="3600" dirty="0">
                <a:latin typeface="Times New Roman" panose="02020603050405020304" pitchFamily="18" charset="0"/>
                <a:cs typeface="Times New Roman" panose="02020603050405020304" pitchFamily="18" charset="0"/>
              </a:rPr>
              <a:t> locale, </a:t>
            </a:r>
            <a:r>
              <a:rPr lang="en-US" sz="3600" dirty="0" err="1">
                <a:latin typeface="Times New Roman" panose="02020603050405020304" pitchFamily="18" charset="0"/>
                <a:cs typeface="Times New Roman" panose="02020603050405020304" pitchFamily="18" charset="0"/>
              </a:rPr>
              <a:t>prin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crearea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unei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legături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directe</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dintre</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cheltuielile</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bugatare</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și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rezultatele</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obținute</a:t>
            </a:r>
            <a:r>
              <a:rPr lang="en-US" sz="3600" dirty="0">
                <a:latin typeface="Times New Roman" panose="02020603050405020304" pitchFamily="18" charset="0"/>
                <a:cs typeface="Times New Roman" panose="02020603050405020304" pitchFamily="18" charset="0"/>
              </a:rPr>
              <a:t> din </a:t>
            </a:r>
            <a:r>
              <a:rPr lang="en-US" sz="3600" dirty="0" err="1">
                <a:latin typeface="Times New Roman" panose="02020603050405020304" pitchFamily="18" charset="0"/>
                <a:cs typeface="Times New Roman" panose="02020603050405020304" pitchFamily="18" charset="0"/>
              </a:rPr>
              <a:t>implimentarea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programelor</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bugetare</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precum</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și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realocarea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resurselor</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disponibile</a:t>
            </a:r>
            <a:r>
              <a:rPr lang="en-US" sz="3600" dirty="0">
                <a:latin typeface="Times New Roman" panose="02020603050405020304" pitchFamily="18" charset="0"/>
                <a:cs typeface="Times New Roman" panose="02020603050405020304" pitchFamily="18" charset="0"/>
              </a:rPr>
              <a:t> conform </a:t>
            </a:r>
            <a:r>
              <a:rPr lang="en-US" sz="3600" dirty="0" err="1">
                <a:latin typeface="Times New Roman" panose="02020603050405020304" pitchFamily="18" charset="0"/>
                <a:cs typeface="Times New Roman" panose="02020603050405020304" pitchFamily="18" charset="0"/>
              </a:rPr>
              <a:t>priorităților</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comunității</a:t>
            </a:r>
            <a:r>
              <a:rPr lang="en-US" sz="3600" dirty="0" smtClean="0">
                <a:latin typeface="Times New Roman" panose="02020603050405020304" pitchFamily="18" charset="0"/>
                <a:cs typeface="Times New Roman" panose="02020603050405020304" pitchFamily="18" charset="0"/>
              </a:rPr>
              <a:t>.</a:t>
            </a:r>
            <a:endParaRPr lang="ro-MD" sz="3600" dirty="0" smtClean="0">
              <a:latin typeface="Times New Roman" panose="02020603050405020304" pitchFamily="18" charset="0"/>
              <a:cs typeface="Times New Roman" panose="02020603050405020304" pitchFamily="18" charset="0"/>
            </a:endParaRPr>
          </a:p>
          <a:p>
            <a:pPr marL="571500" indent="-571500" algn="just">
              <a:buFont typeface="Wingdings" panose="05000000000000000000" pitchFamily="2" charset="2"/>
              <a:buChar char="Ø"/>
            </a:pPr>
            <a:endParaRPr lang="en-US" sz="3600" dirty="0">
              <a:latin typeface="Times New Roman" panose="02020603050405020304" pitchFamily="18" charset="0"/>
              <a:cs typeface="Times New Roman" panose="02020603050405020304" pitchFamily="18" charset="0"/>
            </a:endParaRPr>
          </a:p>
          <a:p>
            <a:pPr marL="571500" indent="-571500" algn="just">
              <a:buFont typeface="Wingdings" panose="05000000000000000000" pitchFamily="2" charset="2"/>
              <a:buChar char="Ø"/>
            </a:pPr>
            <a:r>
              <a:rPr lang="en-US" sz="3600" dirty="0" err="1" smtClean="0">
                <a:latin typeface="Times New Roman" panose="02020603050405020304" pitchFamily="18" charset="0"/>
                <a:cs typeface="Times New Roman" panose="02020603050405020304" pitchFamily="18" charset="0"/>
              </a:rPr>
              <a:t>Implimentarea</a:t>
            </a:r>
            <a:r>
              <a:rPr lang="en-US" sz="3600" dirty="0" smtClean="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bugetării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pe</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programe</a:t>
            </a:r>
            <a:r>
              <a:rPr lang="en-US" sz="3600" dirty="0">
                <a:latin typeface="Times New Roman" panose="02020603050405020304" pitchFamily="18" charset="0"/>
                <a:cs typeface="Times New Roman" panose="02020603050405020304" pitchFamily="18" charset="0"/>
              </a:rPr>
              <a:t> la </a:t>
            </a:r>
            <a:r>
              <a:rPr lang="en-US" sz="3600" dirty="0" err="1">
                <a:latin typeface="Times New Roman" panose="02020603050405020304" pitchFamily="18" charset="0"/>
                <a:cs typeface="Times New Roman" panose="02020603050405020304" pitchFamily="18" charset="0"/>
              </a:rPr>
              <a:t>nivel</a:t>
            </a:r>
            <a:r>
              <a:rPr lang="en-US" sz="3600" dirty="0">
                <a:latin typeface="Times New Roman" panose="02020603050405020304" pitchFamily="18" charset="0"/>
                <a:cs typeface="Times New Roman" panose="02020603050405020304" pitchFamily="18" charset="0"/>
              </a:rPr>
              <a:t> local </a:t>
            </a:r>
            <a:r>
              <a:rPr lang="en-US" sz="3600" dirty="0" err="1">
                <a:latin typeface="Times New Roman" panose="02020603050405020304" pitchFamily="18" charset="0"/>
                <a:cs typeface="Times New Roman" panose="02020603050405020304" pitchFamily="18" charset="0"/>
              </a:rPr>
              <a:t>impune</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elaborarea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actualizarea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programului</a:t>
            </a:r>
            <a:r>
              <a:rPr lang="en-US" sz="3600" dirty="0">
                <a:latin typeface="Times New Roman" panose="02020603050405020304" pitchFamily="18" charset="0"/>
                <a:cs typeface="Times New Roman" panose="02020603050405020304" pitchFamily="18" charset="0"/>
              </a:rPr>
              <a:t> de </a:t>
            </a:r>
            <a:r>
              <a:rPr lang="en-US" sz="3600" dirty="0" err="1">
                <a:latin typeface="Times New Roman" panose="02020603050405020304" pitchFamily="18" charset="0"/>
                <a:cs typeface="Times New Roman" panose="02020603050405020304" pitchFamily="18" charset="0"/>
              </a:rPr>
              <a:t>dezvoltare</a:t>
            </a:r>
            <a:r>
              <a:rPr lang="en-US" sz="3600" dirty="0">
                <a:latin typeface="Times New Roman" panose="02020603050405020304" pitchFamily="18" charset="0"/>
                <a:cs typeface="Times New Roman" panose="02020603050405020304" pitchFamily="18" charset="0"/>
              </a:rPr>
              <a:t> social - </a:t>
            </a:r>
            <a:r>
              <a:rPr lang="en-US" sz="3600" dirty="0" err="1">
                <a:latin typeface="Times New Roman" panose="02020603050405020304" pitchFamily="18" charset="0"/>
                <a:cs typeface="Times New Roman" panose="02020603050405020304" pitchFamily="18" charset="0"/>
              </a:rPr>
              <a:t>economică</a:t>
            </a:r>
            <a:r>
              <a:rPr lang="en-US" sz="3600" dirty="0">
                <a:latin typeface="Times New Roman" panose="02020603050405020304" pitchFamily="18" charset="0"/>
                <a:cs typeface="Times New Roman" panose="02020603050405020304" pitchFamily="18" charset="0"/>
              </a:rPr>
              <a:t> a </a:t>
            </a:r>
            <a:r>
              <a:rPr lang="en-US" sz="3600" dirty="0" err="1">
                <a:latin typeface="Times New Roman" panose="02020603050405020304" pitchFamily="18" charset="0"/>
                <a:cs typeface="Times New Roman" panose="02020603050405020304" pitchFamily="18" charset="0"/>
              </a:rPr>
              <a:t>localității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analiza</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strategiei</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naționale</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precum</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și</a:t>
            </a:r>
            <a:r>
              <a:rPr lang="en-US" sz="3600" dirty="0">
                <a:latin typeface="Times New Roman" panose="02020603050405020304" pitchFamily="18" charset="0"/>
                <a:cs typeface="Times New Roman" panose="02020603050405020304" pitchFamily="18" charset="0"/>
              </a:rPr>
              <a:t> a </a:t>
            </a:r>
            <a:r>
              <a:rPr lang="en-US" sz="3600" dirty="0" err="1">
                <a:latin typeface="Times New Roman" panose="02020603050405020304" pitchFamily="18" charset="0"/>
                <a:cs typeface="Times New Roman" panose="02020603050405020304" pitchFamily="18" charset="0"/>
              </a:rPr>
              <a:t>priorităților</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stabilite</a:t>
            </a:r>
            <a:r>
              <a:rPr lang="en-US" sz="3600" dirty="0">
                <a:latin typeface="Times New Roman" panose="02020603050405020304" pitchFamily="18" charset="0"/>
                <a:cs typeface="Times New Roman" panose="02020603050405020304" pitchFamily="18" charset="0"/>
              </a:rPr>
              <a:t> la </a:t>
            </a:r>
            <a:r>
              <a:rPr lang="en-US" sz="3600" dirty="0" err="1">
                <a:latin typeface="Times New Roman" panose="02020603050405020304" pitchFamily="18" charset="0"/>
                <a:cs typeface="Times New Roman" panose="02020603050405020304" pitchFamily="18" charset="0"/>
              </a:rPr>
              <a:t>nivel</a:t>
            </a:r>
            <a:r>
              <a:rPr lang="en-US" sz="3600" dirty="0">
                <a:latin typeface="Times New Roman" panose="02020603050405020304" pitchFamily="18" charset="0"/>
                <a:cs typeface="Times New Roman" panose="02020603050405020304" pitchFamily="18" charset="0"/>
              </a:rPr>
              <a:t> local</a:t>
            </a:r>
            <a:r>
              <a:rPr lang="en-US" sz="3600" dirty="0" smtClean="0">
                <a:latin typeface="Times New Roman" panose="02020603050405020304" pitchFamily="18" charset="0"/>
                <a:cs typeface="Times New Roman" panose="02020603050405020304" pitchFamily="18" charset="0"/>
              </a:rPr>
              <a:t>.</a:t>
            </a:r>
            <a:endParaRPr lang="ro-MD" sz="3600" dirty="0" smtClean="0">
              <a:latin typeface="Times New Roman" panose="02020603050405020304" pitchFamily="18" charset="0"/>
              <a:cs typeface="Times New Roman" panose="02020603050405020304" pitchFamily="18" charset="0"/>
            </a:endParaRPr>
          </a:p>
          <a:p>
            <a:pPr marL="571500" indent="-571500" algn="just">
              <a:buFont typeface="Wingdings" panose="05000000000000000000" pitchFamily="2" charset="2"/>
              <a:buChar char="Ø"/>
            </a:pPr>
            <a:endParaRPr lang="en-US" sz="3600" dirty="0">
              <a:latin typeface="Times New Roman" panose="02020603050405020304" pitchFamily="18" charset="0"/>
              <a:cs typeface="Times New Roman" panose="02020603050405020304" pitchFamily="18" charset="0"/>
            </a:endParaRPr>
          </a:p>
          <a:p>
            <a:pPr marL="571500" indent="-571500" algn="just">
              <a:buFont typeface="Wingdings" panose="05000000000000000000" pitchFamily="2" charset="2"/>
              <a:buChar char="Ø"/>
            </a:pPr>
            <a:r>
              <a:rPr lang="en-US" sz="3600" b="1" dirty="0" smtClean="0">
                <a:latin typeface="Times New Roman" panose="02020603050405020304" pitchFamily="18" charset="0"/>
                <a:cs typeface="Times New Roman" panose="02020603050405020304" pitchFamily="18" charset="0"/>
              </a:rPr>
              <a:t>Se </a:t>
            </a:r>
            <a:r>
              <a:rPr lang="en-US" sz="3600" b="1" dirty="0" err="1">
                <a:latin typeface="Times New Roman" panose="02020603050405020304" pitchFamily="18" charset="0"/>
                <a:cs typeface="Times New Roman" panose="02020603050405020304" pitchFamily="18" charset="0"/>
              </a:rPr>
              <a:t>propune</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pentru</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aprobare</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structura</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veniturilor</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și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cheltuielilor</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pentru</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anul</a:t>
            </a:r>
            <a:r>
              <a:rPr lang="en-US" sz="3600" b="1" dirty="0">
                <a:latin typeface="Times New Roman" panose="02020603050405020304" pitchFamily="18" charset="0"/>
                <a:cs typeface="Times New Roman" panose="02020603050405020304" pitchFamily="18" charset="0"/>
              </a:rPr>
              <a:t> 2026 </a:t>
            </a:r>
            <a:r>
              <a:rPr lang="en-US" sz="3600" b="1" dirty="0" err="1">
                <a:latin typeface="Times New Roman" panose="02020603050405020304" pitchFamily="18" charset="0"/>
                <a:cs typeface="Times New Roman" panose="02020603050405020304" pitchFamily="18" charset="0"/>
              </a:rPr>
              <a:t>în</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sumă</a:t>
            </a:r>
            <a:r>
              <a:rPr lang="en-US" sz="3600" b="1" dirty="0">
                <a:latin typeface="Times New Roman" panose="02020603050405020304" pitchFamily="18" charset="0"/>
                <a:cs typeface="Times New Roman" panose="02020603050405020304" pitchFamily="18" charset="0"/>
              </a:rPr>
              <a:t> de </a:t>
            </a:r>
            <a:r>
              <a:rPr lang="ro-MD" sz="3600" b="1" dirty="0">
                <a:solidFill>
                  <a:srgbClr val="000000"/>
                </a:solidFill>
                <a:latin typeface="Times New Roman" panose="02020603050405020304" pitchFamily="18" charset="0"/>
                <a:ea typeface="DM Sans"/>
                <a:cs typeface="Times New Roman" panose="02020603050405020304" pitchFamily="18" charset="0"/>
                <a:sym typeface="DM Sans"/>
              </a:rPr>
              <a:t>10109,20 </a:t>
            </a:r>
            <a:r>
              <a:rPr lang="ro-MD" sz="3600" b="1" dirty="0" smtClean="0">
                <a:solidFill>
                  <a:srgbClr val="000000"/>
                </a:solidFill>
                <a:latin typeface="Times New Roman" panose="02020603050405020304" pitchFamily="18" charset="0"/>
                <a:ea typeface="DM Sans"/>
                <a:cs typeface="Times New Roman" panose="02020603050405020304" pitchFamily="18" charset="0"/>
                <a:sym typeface="DM Sans"/>
              </a:rPr>
              <a:t>mii lei</a:t>
            </a:r>
            <a:endParaRPr lang="en-US" sz="3600" b="1" dirty="0">
              <a:solidFill>
                <a:srgbClr val="000000"/>
              </a:solidFill>
              <a:latin typeface="Times New Roman" panose="02020603050405020304" pitchFamily="18" charset="0"/>
              <a:ea typeface="DM Sans"/>
              <a:cs typeface="Times New Roman" panose="02020603050405020304" pitchFamily="18" charset="0"/>
              <a:sym typeface="DM Sans"/>
            </a:endParaRPr>
          </a:p>
          <a:p>
            <a:pPr marL="571500" indent="-571500" algn="just">
              <a:buFont typeface="Wingdings" panose="05000000000000000000" pitchFamily="2" charset="2"/>
              <a:buChar char="Ø"/>
            </a:pPr>
            <a:endParaRPr lang="en-US" sz="3200" dirty="0">
              <a:latin typeface="Times New Roman" panose="02020603050405020304" pitchFamily="18" charset="0"/>
              <a:cs typeface="Times New Roman" panose="02020603050405020304" pitchFamily="18" charset="0"/>
            </a:endParaRPr>
          </a:p>
          <a:p>
            <a:pPr algn="ctr">
              <a:lnSpc>
                <a:spcPts val="9686"/>
              </a:lnSpc>
            </a:pPr>
            <a:endParaRPr lang="en-US" sz="4000" b="1" dirty="0">
              <a:solidFill>
                <a:srgbClr val="000000"/>
              </a:solidFill>
              <a:latin typeface="Times New Roman" panose="02020603050405020304" pitchFamily="18" charset="0"/>
              <a:ea typeface="Open Sauce Heavy"/>
              <a:cs typeface="Times New Roman" panose="02020603050405020304" pitchFamily="18" charset="0"/>
              <a:sym typeface="Open Sauce Heavy"/>
            </a:endParaRPr>
          </a:p>
        </p:txBody>
      </p:sp>
    </p:spTree>
    <p:extLst>
      <p:ext uri="{BB962C8B-B14F-4D97-AF65-F5344CB8AC3E}">
        <p14:creationId xmlns:p14="http://schemas.microsoft.com/office/powerpoint/2010/main" val="382604579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0800000">
            <a:off x="-575813" y="-2147998"/>
            <a:ext cx="22439795" cy="22439795"/>
          </a:xfrm>
          <a:custGeom>
            <a:avLst/>
            <a:gdLst/>
            <a:ahLst/>
            <a:cxnLst/>
            <a:rect l="l" t="t" r="r" b="b"/>
            <a:pathLst>
              <a:path w="22439795" h="22439795">
                <a:moveTo>
                  <a:pt x="0" y="0"/>
                </a:moveTo>
                <a:lnTo>
                  <a:pt x="22439795" y="0"/>
                </a:lnTo>
                <a:lnTo>
                  <a:pt x="22439795" y="22439795"/>
                </a:lnTo>
                <a:lnTo>
                  <a:pt x="0" y="22439795"/>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TextBox 3"/>
          <p:cNvSpPr txBox="1"/>
          <p:nvPr/>
        </p:nvSpPr>
        <p:spPr>
          <a:xfrm>
            <a:off x="611619" y="3762198"/>
            <a:ext cx="17064762" cy="2448486"/>
          </a:xfrm>
          <a:prstGeom prst="rect">
            <a:avLst/>
          </a:prstGeom>
        </p:spPr>
        <p:txBody>
          <a:bodyPr lIns="0" tIns="0" rIns="0" bIns="0" rtlCol="0" anchor="t">
            <a:spAutoFit/>
          </a:bodyPr>
          <a:lstStyle/>
          <a:p>
            <a:pPr algn="ctr">
              <a:lnSpc>
                <a:spcPts val="9686"/>
              </a:lnSpc>
            </a:pPr>
            <a:endParaRPr dirty="0"/>
          </a:p>
          <a:p>
            <a:pPr algn="ctr">
              <a:lnSpc>
                <a:spcPts val="9686"/>
              </a:lnSpc>
            </a:pPr>
            <a:r>
              <a:rPr lang="en-US" sz="8005" b="1" dirty="0">
                <a:solidFill>
                  <a:srgbClr val="000000"/>
                </a:solidFill>
                <a:latin typeface="Open Sauce Heavy"/>
                <a:ea typeface="Open Sauce Heavy"/>
                <a:cs typeface="Open Sauce Heavy"/>
                <a:sym typeface="Open Sauce Heavy"/>
              </a:rPr>
              <a:t>ÎNTREBĂRI ȘI PROPUNERI</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0287000" cy="10287000"/>
          </a:xfrm>
          <a:custGeom>
            <a:avLst/>
            <a:gdLst/>
            <a:ahLst/>
            <a:cxnLst/>
            <a:rect l="l" t="t" r="r" b="b"/>
            <a:pathLst>
              <a:path w="10287000" h="10287000">
                <a:moveTo>
                  <a:pt x="0" y="0"/>
                </a:moveTo>
                <a:lnTo>
                  <a:pt x="10287000" y="0"/>
                </a:lnTo>
                <a:lnTo>
                  <a:pt x="10287000" y="10287000"/>
                </a:lnTo>
                <a:lnTo>
                  <a:pt x="0" y="1028700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TextBox 3"/>
          <p:cNvSpPr txBox="1"/>
          <p:nvPr/>
        </p:nvSpPr>
        <p:spPr>
          <a:xfrm>
            <a:off x="1600200" y="2095500"/>
            <a:ext cx="14050708" cy="6832640"/>
          </a:xfrm>
          <a:prstGeom prst="rect">
            <a:avLst/>
          </a:prstGeom>
        </p:spPr>
        <p:txBody>
          <a:bodyPr lIns="0" tIns="0" rIns="0" bIns="0" rtlCol="0" anchor="t">
            <a:spAutoFit/>
          </a:bodyPr>
          <a:lstStyle/>
          <a:p>
            <a:pPr algn="ctr">
              <a:lnSpc>
                <a:spcPct val="150000"/>
              </a:lnSpc>
            </a:pPr>
            <a:r>
              <a:rPr lang="en-US" sz="3600" b="1" dirty="0" err="1"/>
              <a:t>Prognoza</a:t>
            </a:r>
            <a:r>
              <a:rPr lang="en-US" sz="3600" b="1" dirty="0"/>
              <a:t> </a:t>
            </a:r>
            <a:r>
              <a:rPr lang="en-US" sz="3600" b="1" dirty="0" err="1"/>
              <a:t>părții</a:t>
            </a:r>
            <a:r>
              <a:rPr lang="en-US" sz="3600" b="1" dirty="0"/>
              <a:t> de </a:t>
            </a:r>
            <a:r>
              <a:rPr lang="en-US" sz="3600" b="1" dirty="0" err="1"/>
              <a:t>cheltuieli</a:t>
            </a:r>
            <a:r>
              <a:rPr lang="en-US" sz="3600" b="1" dirty="0"/>
              <a:t> a </a:t>
            </a:r>
            <a:r>
              <a:rPr lang="en-US" sz="3600" b="1" dirty="0" err="1"/>
              <a:t>bugetului</a:t>
            </a:r>
            <a:r>
              <a:rPr lang="en-US" sz="3600" b="1" dirty="0"/>
              <a:t> </a:t>
            </a:r>
            <a:r>
              <a:rPr lang="en-US" sz="3600" b="1" dirty="0" err="1"/>
              <a:t>pe</a:t>
            </a:r>
            <a:r>
              <a:rPr lang="en-US" sz="3600" b="1" dirty="0"/>
              <a:t> </a:t>
            </a:r>
            <a:r>
              <a:rPr lang="en-US" sz="3600" b="1" dirty="0" err="1"/>
              <a:t>anul</a:t>
            </a:r>
            <a:r>
              <a:rPr lang="en-US" sz="3600" b="1" dirty="0"/>
              <a:t> 2026 a </a:t>
            </a:r>
            <a:r>
              <a:rPr lang="en-US" sz="3600" b="1" dirty="0" err="1"/>
              <a:t>fost</a:t>
            </a:r>
            <a:r>
              <a:rPr lang="en-US" sz="3600" b="1" dirty="0"/>
              <a:t> </a:t>
            </a:r>
            <a:r>
              <a:rPr lang="en-US" sz="3600" b="1" dirty="0" err="1"/>
              <a:t>elaborată</a:t>
            </a:r>
            <a:r>
              <a:rPr lang="en-US" sz="3600" b="1" dirty="0"/>
              <a:t> </a:t>
            </a:r>
            <a:r>
              <a:rPr lang="en-US" sz="3600" b="1" dirty="0" err="1"/>
              <a:t>în</a:t>
            </a:r>
            <a:r>
              <a:rPr lang="en-US" sz="3600" b="1" dirty="0"/>
              <a:t> </a:t>
            </a:r>
            <a:r>
              <a:rPr lang="en-US" sz="3600" b="1" dirty="0" err="1"/>
              <a:t>conformitate</a:t>
            </a:r>
            <a:r>
              <a:rPr lang="en-US" sz="3600" b="1" dirty="0"/>
              <a:t> cu </a:t>
            </a:r>
            <a:r>
              <a:rPr lang="en-US" sz="3600" b="1" dirty="0" err="1"/>
              <a:t>prevederile</a:t>
            </a:r>
            <a:r>
              <a:rPr lang="en-US" sz="3600" b="1" dirty="0"/>
              <a:t>:</a:t>
            </a:r>
            <a:endParaRPr lang="ro-MD" sz="3600" b="1" dirty="0" smtClean="0">
              <a:solidFill>
                <a:srgbClr val="000000"/>
              </a:solidFill>
              <a:latin typeface="Open Sauce Heavy"/>
              <a:ea typeface="Open Sauce Heavy"/>
              <a:cs typeface="Open Sauce Heavy"/>
              <a:sym typeface="Open Sauce Heavy"/>
            </a:endParaRPr>
          </a:p>
          <a:p>
            <a:pPr marL="457200" indent="-457200">
              <a:lnSpc>
                <a:spcPct val="200000"/>
              </a:lnSpc>
              <a:buFont typeface="Arial" panose="020B0604020202020204" pitchFamily="34" charset="0"/>
              <a:buChar char="•"/>
            </a:pPr>
            <a:r>
              <a:rPr lang="en-US" sz="2800" dirty="0" err="1" smtClean="0">
                <a:latin typeface="Times New Roman" panose="02020603050405020304" pitchFamily="18" charset="0"/>
                <a:cs typeface="Times New Roman" panose="02020603050405020304" pitchFamily="18" charset="0"/>
              </a:rPr>
              <a:t>Legii</a:t>
            </a:r>
            <a:r>
              <a:rPr lang="en-US" sz="2800" dirty="0" smtClean="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finanțelor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publice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responsabilității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bugetar</a:t>
            </a:r>
            <a:r>
              <a:rPr lang="en-US"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fiscale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nr</a:t>
            </a:r>
            <a:r>
              <a:rPr lang="en-US" sz="2800" dirty="0">
                <a:latin typeface="Times New Roman" panose="02020603050405020304" pitchFamily="18" charset="0"/>
                <a:cs typeface="Times New Roman" panose="02020603050405020304" pitchFamily="18" charset="0"/>
              </a:rPr>
              <a:t>. 181 din 25.07.2014 </a:t>
            </a:r>
            <a:r>
              <a:rPr lang="en-US" sz="2800" dirty="0" err="1">
                <a:latin typeface="Times New Roman" panose="02020603050405020304" pitchFamily="18" charset="0"/>
                <a:cs typeface="Times New Roman" panose="02020603050405020304" pitchFamily="18" charset="0"/>
              </a:rPr>
              <a:t>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Clasificația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bugetară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nouă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setul</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metodologic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privind</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elaborarea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aprobarea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modificarea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bugetului</a:t>
            </a:r>
            <a:r>
              <a:rPr lang="en-US" sz="2800" dirty="0">
                <a:latin typeface="Times New Roman" panose="02020603050405020304" pitchFamily="18" charset="0"/>
                <a:cs typeface="Times New Roman" panose="02020603050405020304" pitchFamily="18" charset="0"/>
              </a:rPr>
              <a:t>;</a:t>
            </a:r>
          </a:p>
          <a:p>
            <a:pPr marL="457200" indent="-457200">
              <a:lnSpc>
                <a:spcPct val="200000"/>
              </a:lnSpc>
              <a:buFont typeface="Arial" panose="020B0604020202020204" pitchFamily="34" charset="0"/>
              <a:buChar char="•"/>
            </a:pPr>
            <a:r>
              <a:rPr lang="ro-MD" sz="2800" dirty="0" smtClean="0">
                <a:latin typeface="Times New Roman" panose="02020603050405020304" pitchFamily="18" charset="0"/>
                <a:cs typeface="Times New Roman" panose="02020603050405020304" pitchFamily="18" charset="0"/>
              </a:rPr>
              <a:t>L</a:t>
            </a:r>
            <a:r>
              <a:rPr lang="en-US" sz="2800" dirty="0" err="1" smtClean="0">
                <a:latin typeface="Times New Roman" panose="02020603050405020304" pitchFamily="18" charset="0"/>
                <a:cs typeface="Times New Roman" panose="02020603050405020304" pitchFamily="18" charset="0"/>
              </a:rPr>
              <a:t>egii</a:t>
            </a:r>
            <a:r>
              <a:rPr lang="en-US" sz="2800" dirty="0" smtClean="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nr</a:t>
            </a:r>
            <a:r>
              <a:rPr lang="en-US" sz="2800" dirty="0">
                <a:latin typeface="Times New Roman" panose="02020603050405020304" pitchFamily="18" charset="0"/>
                <a:cs typeface="Times New Roman" panose="02020603050405020304" pitchFamily="18" charset="0"/>
              </a:rPr>
              <a:t>. 270/2018 </a:t>
            </a:r>
            <a:r>
              <a:rPr lang="en-US" sz="2800" dirty="0" err="1">
                <a:latin typeface="Times New Roman" panose="02020603050405020304" pitchFamily="18" charset="0"/>
                <a:cs typeface="Times New Roman" panose="02020603050405020304" pitchFamily="18" charset="0"/>
              </a:rPr>
              <a:t>privind</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sistemul</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unitar</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salarizare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sectorul</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bugetar</a:t>
            </a:r>
            <a:r>
              <a:rPr lang="en-US" sz="2800" dirty="0">
                <a:latin typeface="Times New Roman" panose="02020603050405020304" pitchFamily="18" charset="0"/>
                <a:cs typeface="Times New Roman" panose="02020603050405020304" pitchFamily="18" charset="0"/>
              </a:rPr>
              <a:t>;</a:t>
            </a:r>
          </a:p>
          <a:p>
            <a:pPr marL="457200" indent="-457200">
              <a:lnSpc>
                <a:spcPct val="200000"/>
              </a:lnSpc>
              <a:buFont typeface="Arial" panose="020B0604020202020204" pitchFamily="34" charset="0"/>
              <a:buChar char="•"/>
            </a:pPr>
            <a:r>
              <a:rPr lang="en-US" sz="2800" dirty="0" err="1" smtClean="0">
                <a:latin typeface="Times New Roman" panose="02020603050405020304" pitchFamily="18" charset="0"/>
                <a:cs typeface="Times New Roman" panose="02020603050405020304" pitchFamily="18" charset="0"/>
              </a:rPr>
              <a:t>Legii</a:t>
            </a:r>
            <a:r>
              <a:rPr lang="en-US" sz="2800" dirty="0" smtClean="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nr</a:t>
            </a:r>
            <a:r>
              <a:rPr lang="en-US" sz="2800" dirty="0">
                <a:latin typeface="Times New Roman" panose="02020603050405020304" pitchFamily="18" charset="0"/>
                <a:cs typeface="Times New Roman" panose="02020603050405020304" pitchFamily="18" charset="0"/>
              </a:rPr>
              <a:t>. 397 - XV din 16.10.2003 ,,</a:t>
            </a:r>
            <a:r>
              <a:rPr lang="en-US" sz="2800" dirty="0" err="1">
                <a:latin typeface="Times New Roman" panose="02020603050405020304" pitchFamily="18" charset="0"/>
                <a:cs typeface="Times New Roman" panose="02020603050405020304" pitchFamily="18" charset="0"/>
              </a:rPr>
              <a:t>Privind</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finanțele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publice</a:t>
            </a:r>
            <a:r>
              <a:rPr lang="en-US" sz="2800" dirty="0">
                <a:latin typeface="Times New Roman" panose="02020603050405020304" pitchFamily="18" charset="0"/>
                <a:cs typeface="Times New Roman" panose="02020603050405020304" pitchFamily="18" charset="0"/>
              </a:rPr>
              <a:t> locale, </a:t>
            </a:r>
            <a:r>
              <a:rPr lang="en-US" sz="2800" dirty="0" err="1">
                <a:latin typeface="Times New Roman" panose="02020603050405020304" pitchFamily="18" charset="0"/>
                <a:cs typeface="Times New Roman" panose="02020603050405020304" pitchFamily="18" charset="0"/>
              </a:rPr>
              <a:t>ținând</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cont</a:t>
            </a:r>
            <a:r>
              <a:rPr lang="en-US" sz="2800" dirty="0">
                <a:latin typeface="Times New Roman" panose="02020603050405020304" pitchFamily="18" charset="0"/>
                <a:cs typeface="Times New Roman" panose="02020603050405020304" pitchFamily="18" charset="0"/>
              </a:rPr>
              <a:t> de </a:t>
            </a:r>
            <a:r>
              <a:rPr lang="en-US" sz="2800" dirty="0" err="1">
                <a:latin typeface="Times New Roman" panose="02020603050405020304" pitchFamily="18" charset="0"/>
                <a:cs typeface="Times New Roman" panose="02020603050405020304" pitchFamily="18" charset="0"/>
              </a:rPr>
              <a:t>particularitățile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expuse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în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circulara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Ministerului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Finanțelor</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nr</a:t>
            </a:r>
            <a:r>
              <a:rPr lang="en-US" sz="2800" dirty="0">
                <a:latin typeface="Times New Roman" panose="02020603050405020304" pitchFamily="18" charset="0"/>
                <a:cs typeface="Times New Roman" panose="02020603050405020304" pitchFamily="18" charset="0"/>
              </a:rPr>
              <a:t>. 06/2-07-30 din 25.08.2025.</a:t>
            </a:r>
          </a:p>
        </p:txBody>
      </p:sp>
      <p:sp>
        <p:nvSpPr>
          <p:cNvPr id="4" name="TextBox 3"/>
          <p:cNvSpPr txBox="1"/>
          <p:nvPr/>
        </p:nvSpPr>
        <p:spPr>
          <a:xfrm>
            <a:off x="1608909" y="177386"/>
            <a:ext cx="14050708" cy="1950534"/>
          </a:xfrm>
          <a:prstGeom prst="rect">
            <a:avLst/>
          </a:prstGeom>
        </p:spPr>
        <p:txBody>
          <a:bodyPr lIns="0" tIns="0" rIns="0" bIns="0" rtlCol="0" anchor="t">
            <a:spAutoFit/>
          </a:bodyPr>
          <a:lstStyle/>
          <a:p>
            <a:pPr algn="ctr">
              <a:lnSpc>
                <a:spcPct val="150000"/>
              </a:lnSpc>
            </a:pPr>
            <a:r>
              <a:rPr lang="en-US" sz="9600" b="1" dirty="0" err="1">
                <a:solidFill>
                  <a:schemeClr val="tx2"/>
                </a:solidFill>
                <a:latin typeface="Times New Roman" panose="02020603050405020304" pitchFamily="18" charset="0"/>
                <a:cs typeface="Times New Roman" panose="02020603050405020304" pitchFamily="18" charset="0"/>
              </a:rPr>
              <a:t>Acte</a:t>
            </a:r>
            <a:r>
              <a:rPr lang="en-US" sz="9600" b="1" dirty="0">
                <a:solidFill>
                  <a:schemeClr val="tx2"/>
                </a:solidFill>
                <a:latin typeface="Times New Roman" panose="02020603050405020304" pitchFamily="18" charset="0"/>
                <a:cs typeface="Times New Roman" panose="02020603050405020304" pitchFamily="18" charset="0"/>
              </a:rPr>
              <a:t> Normative</a:t>
            </a:r>
            <a:r>
              <a:rPr lang="en-US" sz="9600" b="1" dirty="0" smtClean="0">
                <a:solidFill>
                  <a:schemeClr val="tx2"/>
                </a:solidFill>
                <a:latin typeface="Times New Roman" panose="02020603050405020304" pitchFamily="18" charset="0"/>
                <a:cs typeface="Times New Roman" panose="02020603050405020304" pitchFamily="18" charset="0"/>
              </a:rPr>
              <a:t>:</a:t>
            </a:r>
            <a:endParaRPr lang="en-US" sz="9600"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967154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7375910" cy="17375910"/>
          </a:xfrm>
          <a:custGeom>
            <a:avLst/>
            <a:gdLst/>
            <a:ahLst/>
            <a:cxnLst/>
            <a:rect l="l" t="t" r="r" b="b"/>
            <a:pathLst>
              <a:path w="17375910" h="17375910">
                <a:moveTo>
                  <a:pt x="0" y="0"/>
                </a:moveTo>
                <a:lnTo>
                  <a:pt x="17375910" y="0"/>
                </a:lnTo>
                <a:lnTo>
                  <a:pt x="17375910" y="17375910"/>
                </a:lnTo>
                <a:lnTo>
                  <a:pt x="0" y="1737591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pic>
        <p:nvPicPr>
          <p:cNvPr id="3" name="Picture 3"/>
          <p:cNvPicPr>
            <a:picLocks noChangeAspect="1"/>
          </p:cNvPicPr>
          <p:nvPr/>
        </p:nvPicPr>
        <p:blipFill>
          <a:blip r:embed="rId4"/>
          <a:stretch>
            <a:fillRect/>
          </a:stretch>
        </p:blipFill>
        <p:spPr>
          <a:xfrm>
            <a:off x="8421432" y="1417650"/>
            <a:ext cx="10257138" cy="7888323"/>
          </a:xfrm>
          <a:prstGeom prst="rect">
            <a:avLst/>
          </a:prstGeom>
        </p:spPr>
      </p:pic>
      <p:grpSp>
        <p:nvGrpSpPr>
          <p:cNvPr id="4" name="Group 4"/>
          <p:cNvGrpSpPr/>
          <p:nvPr/>
        </p:nvGrpSpPr>
        <p:grpSpPr>
          <a:xfrm>
            <a:off x="1028700" y="4387850"/>
            <a:ext cx="891529" cy="787400"/>
            <a:chOff x="0" y="0"/>
            <a:chExt cx="234806" cy="207381"/>
          </a:xfrm>
        </p:grpSpPr>
        <p:sp>
          <p:nvSpPr>
            <p:cNvPr id="5" name="Freeform 5"/>
            <p:cNvSpPr/>
            <p:nvPr/>
          </p:nvSpPr>
          <p:spPr>
            <a:xfrm>
              <a:off x="0" y="0"/>
              <a:ext cx="234806" cy="207381"/>
            </a:xfrm>
            <a:custGeom>
              <a:avLst/>
              <a:gdLst/>
              <a:ahLst/>
              <a:cxnLst/>
              <a:rect l="l" t="t" r="r" b="b"/>
              <a:pathLst>
                <a:path w="234806" h="207381">
                  <a:moveTo>
                    <a:pt x="0" y="0"/>
                  </a:moveTo>
                  <a:lnTo>
                    <a:pt x="234806" y="0"/>
                  </a:lnTo>
                  <a:lnTo>
                    <a:pt x="234806" y="207381"/>
                  </a:lnTo>
                  <a:lnTo>
                    <a:pt x="0" y="207381"/>
                  </a:lnTo>
                  <a:close/>
                </a:path>
              </a:pathLst>
            </a:custGeom>
            <a:solidFill>
              <a:srgbClr val="2B4A9D"/>
            </a:solidFill>
          </p:spPr>
        </p:sp>
        <p:sp>
          <p:nvSpPr>
            <p:cNvPr id="6" name="TextBox 6"/>
            <p:cNvSpPr txBox="1"/>
            <p:nvPr/>
          </p:nvSpPr>
          <p:spPr>
            <a:xfrm>
              <a:off x="0" y="-38100"/>
              <a:ext cx="234806" cy="245481"/>
            </a:xfrm>
            <a:prstGeom prst="rect">
              <a:avLst/>
            </a:prstGeom>
          </p:spPr>
          <p:txBody>
            <a:bodyPr lIns="50800" tIns="50800" rIns="50800" bIns="50800" rtlCol="0" anchor="ctr"/>
            <a:lstStyle/>
            <a:p>
              <a:pPr algn="ctr">
                <a:lnSpc>
                  <a:spcPts val="2605"/>
                </a:lnSpc>
              </a:pPr>
              <a:endParaRPr/>
            </a:p>
          </p:txBody>
        </p:sp>
      </p:grpSp>
      <p:sp>
        <p:nvSpPr>
          <p:cNvPr id="7" name="TextBox 7"/>
          <p:cNvSpPr txBox="1"/>
          <p:nvPr/>
        </p:nvSpPr>
        <p:spPr>
          <a:xfrm>
            <a:off x="1028700" y="2867093"/>
            <a:ext cx="7963965" cy="917819"/>
          </a:xfrm>
          <a:prstGeom prst="rect">
            <a:avLst/>
          </a:prstGeom>
        </p:spPr>
        <p:txBody>
          <a:bodyPr lIns="0" tIns="0" rIns="0" bIns="0" rtlCol="0" anchor="t">
            <a:spAutoFit/>
          </a:bodyPr>
          <a:lstStyle/>
          <a:p>
            <a:pPr algn="l">
              <a:lnSpc>
                <a:spcPts val="6801"/>
              </a:lnSpc>
            </a:pPr>
            <a:r>
              <a:rPr lang="en-US" sz="6940" b="1" spc="-409">
                <a:solidFill>
                  <a:srgbClr val="000000"/>
                </a:solidFill>
                <a:latin typeface="DM Sans Bold"/>
                <a:ea typeface="DM Sans Bold"/>
                <a:cs typeface="DM Sans Bold"/>
                <a:sym typeface="DM Sans Bold"/>
              </a:rPr>
              <a:t>BUGETUL 2025</a:t>
            </a:r>
          </a:p>
        </p:txBody>
      </p:sp>
      <p:sp>
        <p:nvSpPr>
          <p:cNvPr id="8" name="TextBox 8"/>
          <p:cNvSpPr txBox="1"/>
          <p:nvPr/>
        </p:nvSpPr>
        <p:spPr>
          <a:xfrm>
            <a:off x="2158387" y="4529137"/>
            <a:ext cx="7153592" cy="500137"/>
          </a:xfrm>
          <a:prstGeom prst="rect">
            <a:avLst/>
          </a:prstGeom>
        </p:spPr>
        <p:txBody>
          <a:bodyPr lIns="0" tIns="0" rIns="0" bIns="0" rtlCol="0" anchor="t">
            <a:spAutoFit/>
          </a:bodyPr>
          <a:lstStyle/>
          <a:p>
            <a:pPr algn="l">
              <a:lnSpc>
                <a:spcPts val="3899"/>
              </a:lnSpc>
            </a:pPr>
            <a:r>
              <a:rPr lang="en-US" sz="2999" spc="59" dirty="0" err="1">
                <a:solidFill>
                  <a:srgbClr val="000000"/>
                </a:solidFill>
                <a:latin typeface="DM Sans"/>
                <a:ea typeface="DM Sans"/>
                <a:cs typeface="DM Sans"/>
                <a:sym typeface="DM Sans"/>
              </a:rPr>
              <a:t>Venituri</a:t>
            </a:r>
            <a:r>
              <a:rPr lang="en-US" sz="2999" spc="59" dirty="0">
                <a:solidFill>
                  <a:srgbClr val="000000"/>
                </a:solidFill>
                <a:latin typeface="DM Sans"/>
                <a:ea typeface="DM Sans"/>
                <a:cs typeface="DM Sans"/>
                <a:sym typeface="DM Sans"/>
              </a:rPr>
              <a:t> </a:t>
            </a:r>
            <a:r>
              <a:rPr lang="en-US" sz="2999" spc="59" dirty="0" err="1">
                <a:solidFill>
                  <a:srgbClr val="000000"/>
                </a:solidFill>
                <a:latin typeface="DM Sans"/>
                <a:ea typeface="DM Sans"/>
                <a:cs typeface="DM Sans"/>
                <a:sym typeface="DM Sans"/>
              </a:rPr>
              <a:t>planificate</a:t>
            </a:r>
            <a:r>
              <a:rPr lang="en-US" sz="2999" spc="59" dirty="0">
                <a:solidFill>
                  <a:srgbClr val="000000"/>
                </a:solidFill>
                <a:latin typeface="DM Sans"/>
                <a:ea typeface="DM Sans"/>
                <a:cs typeface="DM Sans"/>
                <a:sym typeface="DM Sans"/>
              </a:rPr>
              <a:t> </a:t>
            </a:r>
            <a:r>
              <a:rPr lang="en-US" sz="2999" spc="59" dirty="0" smtClean="0">
                <a:solidFill>
                  <a:srgbClr val="000000"/>
                </a:solidFill>
                <a:latin typeface="DM Sans"/>
                <a:ea typeface="DM Sans"/>
                <a:cs typeface="DM Sans"/>
                <a:sym typeface="DM Sans"/>
              </a:rPr>
              <a:t>– </a:t>
            </a:r>
            <a:r>
              <a:rPr lang="en-US" sz="2999" spc="59" dirty="0" smtClean="0">
                <a:solidFill>
                  <a:srgbClr val="000000"/>
                </a:solidFill>
                <a:latin typeface="DM Sans"/>
                <a:ea typeface="DM Sans"/>
                <a:cs typeface="DM Sans"/>
                <a:sym typeface="DM Sans"/>
              </a:rPr>
              <a:t>10109,20</a:t>
            </a:r>
            <a:r>
              <a:rPr lang="ro-MD" sz="2999" spc="59" dirty="0" smtClean="0">
                <a:solidFill>
                  <a:srgbClr val="000000"/>
                </a:solidFill>
                <a:latin typeface="DM Sans"/>
                <a:ea typeface="DM Sans"/>
                <a:cs typeface="DM Sans"/>
                <a:sym typeface="DM Sans"/>
              </a:rPr>
              <a:t> mii lei</a:t>
            </a:r>
            <a:endParaRPr lang="en-US" sz="2999" spc="59" dirty="0">
              <a:solidFill>
                <a:srgbClr val="000000"/>
              </a:solidFill>
              <a:latin typeface="DM Sans"/>
              <a:ea typeface="DM Sans"/>
              <a:cs typeface="DM Sans"/>
              <a:sym typeface="DM Sans"/>
            </a:endParaRPr>
          </a:p>
        </p:txBody>
      </p:sp>
      <p:sp>
        <p:nvSpPr>
          <p:cNvPr id="9" name="TextBox 9"/>
          <p:cNvSpPr txBox="1"/>
          <p:nvPr/>
        </p:nvSpPr>
        <p:spPr>
          <a:xfrm>
            <a:off x="2158387" y="6119813"/>
            <a:ext cx="7153592" cy="500137"/>
          </a:xfrm>
          <a:prstGeom prst="rect">
            <a:avLst/>
          </a:prstGeom>
        </p:spPr>
        <p:txBody>
          <a:bodyPr wrap="square" lIns="0" tIns="0" rIns="0" bIns="0" rtlCol="0" anchor="t">
            <a:spAutoFit/>
          </a:bodyPr>
          <a:lstStyle/>
          <a:p>
            <a:pPr algn="l">
              <a:lnSpc>
                <a:spcPts val="3899"/>
              </a:lnSpc>
            </a:pPr>
            <a:r>
              <a:rPr lang="en-US" sz="2999" spc="59" dirty="0" err="1">
                <a:solidFill>
                  <a:srgbClr val="000000"/>
                </a:solidFill>
                <a:latin typeface="DM Sans"/>
                <a:ea typeface="DM Sans"/>
                <a:cs typeface="DM Sans"/>
                <a:sym typeface="DM Sans"/>
              </a:rPr>
              <a:t>Cheltuieli</a:t>
            </a:r>
            <a:r>
              <a:rPr lang="en-US" sz="2999" spc="59" dirty="0">
                <a:solidFill>
                  <a:srgbClr val="000000"/>
                </a:solidFill>
                <a:latin typeface="DM Sans"/>
                <a:ea typeface="DM Sans"/>
                <a:cs typeface="DM Sans"/>
                <a:sym typeface="DM Sans"/>
              </a:rPr>
              <a:t> </a:t>
            </a:r>
            <a:r>
              <a:rPr lang="en-US" sz="2999" spc="59" dirty="0" err="1">
                <a:solidFill>
                  <a:srgbClr val="000000"/>
                </a:solidFill>
                <a:latin typeface="DM Sans"/>
                <a:ea typeface="DM Sans"/>
                <a:cs typeface="DM Sans"/>
                <a:sym typeface="DM Sans"/>
              </a:rPr>
              <a:t>planificate</a:t>
            </a:r>
            <a:r>
              <a:rPr lang="en-US" sz="2999" spc="59" dirty="0">
                <a:solidFill>
                  <a:srgbClr val="000000"/>
                </a:solidFill>
                <a:latin typeface="DM Sans"/>
                <a:ea typeface="DM Sans"/>
                <a:cs typeface="DM Sans"/>
                <a:sym typeface="DM Sans"/>
              </a:rPr>
              <a:t> </a:t>
            </a:r>
            <a:r>
              <a:rPr lang="en-US" sz="2999" spc="59" dirty="0" smtClean="0">
                <a:solidFill>
                  <a:srgbClr val="000000"/>
                </a:solidFill>
                <a:latin typeface="DM Sans"/>
                <a:ea typeface="DM Sans"/>
                <a:cs typeface="DM Sans"/>
                <a:sym typeface="DM Sans"/>
              </a:rPr>
              <a:t>– </a:t>
            </a:r>
            <a:r>
              <a:rPr lang="en-US" sz="2999" spc="59" dirty="0" smtClean="0">
                <a:solidFill>
                  <a:srgbClr val="000000"/>
                </a:solidFill>
                <a:latin typeface="DM Sans"/>
                <a:ea typeface="DM Sans"/>
                <a:cs typeface="DM Sans"/>
                <a:sym typeface="DM Sans"/>
              </a:rPr>
              <a:t>10109,20</a:t>
            </a:r>
            <a:r>
              <a:rPr lang="ro-MD" sz="2999" spc="59" dirty="0" smtClean="0">
                <a:solidFill>
                  <a:srgbClr val="000000"/>
                </a:solidFill>
                <a:latin typeface="DM Sans"/>
                <a:ea typeface="DM Sans"/>
                <a:cs typeface="DM Sans"/>
                <a:sym typeface="DM Sans"/>
              </a:rPr>
              <a:t> mii lei</a:t>
            </a:r>
            <a:endParaRPr lang="en-US" sz="2999" spc="59" dirty="0">
              <a:solidFill>
                <a:srgbClr val="000000"/>
              </a:solidFill>
              <a:latin typeface="DM Sans"/>
              <a:ea typeface="DM Sans"/>
              <a:cs typeface="DM Sans"/>
              <a:sym typeface="DM Sans"/>
            </a:endParaRPr>
          </a:p>
        </p:txBody>
      </p:sp>
      <p:grpSp>
        <p:nvGrpSpPr>
          <p:cNvPr id="10" name="Group 10"/>
          <p:cNvGrpSpPr/>
          <p:nvPr/>
        </p:nvGrpSpPr>
        <p:grpSpPr>
          <a:xfrm>
            <a:off x="1028700" y="5978525"/>
            <a:ext cx="891529" cy="787400"/>
            <a:chOff x="0" y="0"/>
            <a:chExt cx="234806" cy="207381"/>
          </a:xfrm>
        </p:grpSpPr>
        <p:sp>
          <p:nvSpPr>
            <p:cNvPr id="11" name="Freeform 11"/>
            <p:cNvSpPr/>
            <p:nvPr/>
          </p:nvSpPr>
          <p:spPr>
            <a:xfrm>
              <a:off x="0" y="0"/>
              <a:ext cx="234806" cy="207381"/>
            </a:xfrm>
            <a:custGeom>
              <a:avLst/>
              <a:gdLst/>
              <a:ahLst/>
              <a:cxnLst/>
              <a:rect l="l" t="t" r="r" b="b"/>
              <a:pathLst>
                <a:path w="234806" h="207381">
                  <a:moveTo>
                    <a:pt x="0" y="0"/>
                  </a:moveTo>
                  <a:lnTo>
                    <a:pt x="234806" y="0"/>
                  </a:lnTo>
                  <a:lnTo>
                    <a:pt x="234806" y="207381"/>
                  </a:lnTo>
                  <a:lnTo>
                    <a:pt x="0" y="207381"/>
                  </a:lnTo>
                  <a:close/>
                </a:path>
              </a:pathLst>
            </a:custGeom>
            <a:solidFill>
              <a:srgbClr val="A4C5D4"/>
            </a:solidFill>
          </p:spPr>
        </p:sp>
        <p:sp>
          <p:nvSpPr>
            <p:cNvPr id="12" name="TextBox 12"/>
            <p:cNvSpPr txBox="1"/>
            <p:nvPr/>
          </p:nvSpPr>
          <p:spPr>
            <a:xfrm>
              <a:off x="0" y="-38100"/>
              <a:ext cx="234806" cy="245481"/>
            </a:xfrm>
            <a:prstGeom prst="rect">
              <a:avLst/>
            </a:prstGeom>
          </p:spPr>
          <p:txBody>
            <a:bodyPr lIns="50800" tIns="50800" rIns="50800" bIns="50800" rtlCol="0" anchor="ctr"/>
            <a:lstStyle/>
            <a:p>
              <a:pPr algn="ctr">
                <a:lnSpc>
                  <a:spcPts val="2605"/>
                </a:lnSpc>
              </a:pPr>
              <a:endParaRPr/>
            </a:p>
          </p:txBody>
        </p:sp>
      </p:gr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756663" y="-2147998"/>
            <a:ext cx="12130635" cy="12130635"/>
          </a:xfrm>
          <a:custGeom>
            <a:avLst/>
            <a:gdLst/>
            <a:ahLst/>
            <a:cxnLst/>
            <a:rect l="l" t="t" r="r" b="b"/>
            <a:pathLst>
              <a:path w="12130635" h="12130635">
                <a:moveTo>
                  <a:pt x="0" y="0"/>
                </a:moveTo>
                <a:lnTo>
                  <a:pt x="12130635" y="0"/>
                </a:lnTo>
                <a:lnTo>
                  <a:pt x="12130635" y="12130636"/>
                </a:lnTo>
                <a:lnTo>
                  <a:pt x="0" y="12130636"/>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Freeform 3"/>
          <p:cNvSpPr/>
          <p:nvPr/>
        </p:nvSpPr>
        <p:spPr>
          <a:xfrm rot="-10800000">
            <a:off x="-575813" y="-2147998"/>
            <a:ext cx="22439795" cy="22439795"/>
          </a:xfrm>
          <a:custGeom>
            <a:avLst/>
            <a:gdLst/>
            <a:ahLst/>
            <a:cxnLst/>
            <a:rect l="l" t="t" r="r" b="b"/>
            <a:pathLst>
              <a:path w="22439795" h="22439795">
                <a:moveTo>
                  <a:pt x="0" y="0"/>
                </a:moveTo>
                <a:lnTo>
                  <a:pt x="22439795" y="0"/>
                </a:lnTo>
                <a:lnTo>
                  <a:pt x="22439795" y="22439795"/>
                </a:lnTo>
                <a:lnTo>
                  <a:pt x="0" y="22439795"/>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grpSp>
        <p:nvGrpSpPr>
          <p:cNvPr id="4" name="Group 4"/>
          <p:cNvGrpSpPr/>
          <p:nvPr/>
        </p:nvGrpSpPr>
        <p:grpSpPr>
          <a:xfrm>
            <a:off x="2685397" y="4185973"/>
            <a:ext cx="1721966" cy="1721966"/>
            <a:chOff x="0" y="0"/>
            <a:chExt cx="812800" cy="812800"/>
          </a:xfrm>
        </p:grpSpPr>
        <p:sp>
          <p:nvSpPr>
            <p:cNvPr id="5" name="Freeform 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4C5D4"/>
            </a:solidFill>
          </p:spPr>
        </p:sp>
        <p:sp>
          <p:nvSpPr>
            <p:cNvPr id="6" name="TextBox 6"/>
            <p:cNvSpPr txBox="1"/>
            <p:nvPr/>
          </p:nvSpPr>
          <p:spPr>
            <a:xfrm>
              <a:off x="76200" y="28575"/>
              <a:ext cx="660400" cy="708025"/>
            </a:xfrm>
            <a:prstGeom prst="rect">
              <a:avLst/>
            </a:prstGeom>
          </p:spPr>
          <p:txBody>
            <a:bodyPr lIns="50800" tIns="50800" rIns="50800" bIns="50800" rtlCol="0" anchor="ctr"/>
            <a:lstStyle/>
            <a:p>
              <a:pPr algn="ctr">
                <a:lnSpc>
                  <a:spcPts val="3779"/>
                </a:lnSpc>
              </a:pPr>
              <a:r>
                <a:rPr lang="en-US" sz="2699" b="1">
                  <a:solidFill>
                    <a:srgbClr val="000000"/>
                  </a:solidFill>
                  <a:latin typeface="DM Sans Bold"/>
                  <a:ea typeface="DM Sans Bold"/>
                  <a:cs typeface="DM Sans Bold"/>
                  <a:sym typeface="DM Sans Bold"/>
                </a:rPr>
                <a:t>2024</a:t>
              </a:r>
            </a:p>
          </p:txBody>
        </p:sp>
      </p:grpSp>
      <p:grpSp>
        <p:nvGrpSpPr>
          <p:cNvPr id="7" name="Group 7"/>
          <p:cNvGrpSpPr/>
          <p:nvPr/>
        </p:nvGrpSpPr>
        <p:grpSpPr>
          <a:xfrm>
            <a:off x="12023656" y="3428989"/>
            <a:ext cx="2769379" cy="2769379"/>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4C5D4"/>
            </a:solidFill>
          </p:spPr>
        </p:sp>
        <p:sp>
          <p:nvSpPr>
            <p:cNvPr id="9" name="TextBox 9"/>
            <p:cNvSpPr txBox="1"/>
            <p:nvPr/>
          </p:nvSpPr>
          <p:spPr>
            <a:xfrm>
              <a:off x="76200" y="28575"/>
              <a:ext cx="660400" cy="708025"/>
            </a:xfrm>
            <a:prstGeom prst="rect">
              <a:avLst/>
            </a:prstGeom>
          </p:spPr>
          <p:txBody>
            <a:bodyPr lIns="50800" tIns="50800" rIns="50800" bIns="50800" rtlCol="0" anchor="ctr"/>
            <a:lstStyle/>
            <a:p>
              <a:pPr algn="ctr">
                <a:lnSpc>
                  <a:spcPts val="3779"/>
                </a:lnSpc>
              </a:pPr>
              <a:r>
                <a:rPr lang="en-US" sz="2699" b="1" dirty="0" smtClean="0">
                  <a:solidFill>
                    <a:srgbClr val="000000"/>
                  </a:solidFill>
                  <a:latin typeface="DM Sans Bold"/>
                  <a:ea typeface="DM Sans Bold"/>
                  <a:cs typeface="DM Sans Bold"/>
                  <a:sym typeface="DM Sans Bold"/>
                </a:rPr>
                <a:t>202</a:t>
              </a:r>
              <a:r>
                <a:rPr lang="ro-MD" sz="2699" b="1" dirty="0" smtClean="0">
                  <a:solidFill>
                    <a:srgbClr val="000000"/>
                  </a:solidFill>
                  <a:latin typeface="DM Sans Bold"/>
                  <a:ea typeface="DM Sans Bold"/>
                  <a:cs typeface="DM Sans Bold"/>
                  <a:sym typeface="DM Sans Bold"/>
                </a:rPr>
                <a:t>6</a:t>
              </a:r>
              <a:endParaRPr lang="en-US" sz="2699" b="1" dirty="0">
                <a:solidFill>
                  <a:srgbClr val="000000"/>
                </a:solidFill>
                <a:latin typeface="DM Sans Bold"/>
                <a:ea typeface="DM Sans Bold"/>
                <a:cs typeface="DM Sans Bold"/>
                <a:sym typeface="DM Sans Bold"/>
              </a:endParaRPr>
            </a:p>
          </p:txBody>
        </p:sp>
      </p:grpSp>
      <p:sp>
        <p:nvSpPr>
          <p:cNvPr id="10" name="AutoShape 10"/>
          <p:cNvSpPr/>
          <p:nvPr/>
        </p:nvSpPr>
        <p:spPr>
          <a:xfrm flipH="1">
            <a:off x="9158287" y="3428989"/>
            <a:ext cx="0" cy="6858011"/>
          </a:xfrm>
          <a:prstGeom prst="line">
            <a:avLst/>
          </a:prstGeom>
          <a:ln w="28575" cap="flat">
            <a:solidFill>
              <a:srgbClr val="000000"/>
            </a:solidFill>
            <a:prstDash val="solid"/>
            <a:headEnd type="none" w="sm" len="sm"/>
            <a:tailEnd type="none" w="sm" len="sm"/>
          </a:ln>
        </p:spPr>
      </p:sp>
      <p:sp>
        <p:nvSpPr>
          <p:cNvPr id="11" name="TextBox 11"/>
          <p:cNvSpPr txBox="1"/>
          <p:nvPr/>
        </p:nvSpPr>
        <p:spPr>
          <a:xfrm>
            <a:off x="10644085" y="7765245"/>
            <a:ext cx="5528520" cy="1460408"/>
          </a:xfrm>
          <a:prstGeom prst="rect">
            <a:avLst/>
          </a:prstGeom>
        </p:spPr>
        <p:txBody>
          <a:bodyPr lIns="0" tIns="0" rIns="0" bIns="0" rtlCol="0" anchor="t">
            <a:spAutoFit/>
          </a:bodyPr>
          <a:lstStyle/>
          <a:p>
            <a:pPr algn="ctr">
              <a:lnSpc>
                <a:spcPts val="12032"/>
              </a:lnSpc>
              <a:spcBef>
                <a:spcPct val="0"/>
              </a:spcBef>
            </a:pPr>
            <a:r>
              <a:rPr lang="ro-MD" sz="8594" dirty="0" smtClean="0">
                <a:solidFill>
                  <a:srgbClr val="000000"/>
                </a:solidFill>
                <a:latin typeface="DM Sans"/>
                <a:ea typeface="DM Sans"/>
                <a:cs typeface="DM Sans"/>
                <a:sym typeface="DM Sans"/>
              </a:rPr>
              <a:t>10109,20 </a:t>
            </a:r>
            <a:endParaRPr lang="en-US" sz="8594" dirty="0">
              <a:solidFill>
                <a:srgbClr val="000000"/>
              </a:solidFill>
              <a:latin typeface="DM Sans"/>
              <a:ea typeface="DM Sans"/>
              <a:cs typeface="DM Sans"/>
              <a:sym typeface="DM Sans"/>
            </a:endParaRPr>
          </a:p>
        </p:txBody>
      </p:sp>
      <p:sp>
        <p:nvSpPr>
          <p:cNvPr id="12" name="TextBox 12"/>
          <p:cNvSpPr txBox="1"/>
          <p:nvPr/>
        </p:nvSpPr>
        <p:spPr>
          <a:xfrm>
            <a:off x="4055993" y="1162050"/>
            <a:ext cx="9704658" cy="1775069"/>
          </a:xfrm>
          <a:prstGeom prst="rect">
            <a:avLst/>
          </a:prstGeom>
        </p:spPr>
        <p:txBody>
          <a:bodyPr lIns="0" tIns="0" rIns="0" bIns="0" rtlCol="0" anchor="t">
            <a:spAutoFit/>
          </a:bodyPr>
          <a:lstStyle/>
          <a:p>
            <a:pPr algn="l">
              <a:lnSpc>
                <a:spcPts val="6801"/>
              </a:lnSpc>
            </a:pPr>
            <a:r>
              <a:rPr lang="en-US" sz="6940" b="1" spc="-409">
                <a:solidFill>
                  <a:srgbClr val="000000"/>
                </a:solidFill>
                <a:latin typeface="DM Sans Bold"/>
                <a:ea typeface="DM Sans Bold"/>
                <a:cs typeface="DM Sans Bold"/>
                <a:sym typeface="DM Sans Bold"/>
              </a:rPr>
              <a:t>ANALIZA COMPARATIVĂ</a:t>
            </a:r>
          </a:p>
          <a:p>
            <a:pPr algn="l">
              <a:lnSpc>
                <a:spcPts val="6801"/>
              </a:lnSpc>
            </a:pPr>
            <a:endParaRPr lang="en-US" sz="6940" b="1" spc="-409">
              <a:solidFill>
                <a:srgbClr val="000000"/>
              </a:solidFill>
              <a:latin typeface="DM Sans Bold"/>
              <a:ea typeface="DM Sans Bold"/>
              <a:cs typeface="DM Sans Bold"/>
              <a:sym typeface="DM Sans Bold"/>
            </a:endParaRPr>
          </a:p>
        </p:txBody>
      </p:sp>
      <p:grpSp>
        <p:nvGrpSpPr>
          <p:cNvPr id="13" name="Group 13"/>
          <p:cNvGrpSpPr/>
          <p:nvPr/>
        </p:nvGrpSpPr>
        <p:grpSpPr>
          <a:xfrm>
            <a:off x="2408271" y="3428989"/>
            <a:ext cx="2769379" cy="2769379"/>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A4C5D4"/>
            </a:solidFill>
          </p:spPr>
        </p:sp>
        <p:sp>
          <p:nvSpPr>
            <p:cNvPr id="15" name="TextBox 15"/>
            <p:cNvSpPr txBox="1"/>
            <p:nvPr/>
          </p:nvSpPr>
          <p:spPr>
            <a:xfrm>
              <a:off x="76200" y="28575"/>
              <a:ext cx="660400" cy="708025"/>
            </a:xfrm>
            <a:prstGeom prst="rect">
              <a:avLst/>
            </a:prstGeom>
          </p:spPr>
          <p:txBody>
            <a:bodyPr lIns="50800" tIns="50800" rIns="50800" bIns="50800" rtlCol="0" anchor="ctr"/>
            <a:lstStyle/>
            <a:p>
              <a:pPr algn="ctr">
                <a:lnSpc>
                  <a:spcPts val="3779"/>
                </a:lnSpc>
              </a:pPr>
              <a:r>
                <a:rPr lang="en-US" sz="2699" b="1" dirty="0" smtClean="0">
                  <a:solidFill>
                    <a:srgbClr val="000000"/>
                  </a:solidFill>
                  <a:latin typeface="DM Sans Bold"/>
                  <a:ea typeface="DM Sans Bold"/>
                  <a:cs typeface="DM Sans Bold"/>
                  <a:sym typeface="DM Sans Bold"/>
                </a:rPr>
                <a:t>202</a:t>
              </a:r>
              <a:r>
                <a:rPr lang="ro-MD" sz="2699" b="1" dirty="0" smtClean="0">
                  <a:solidFill>
                    <a:srgbClr val="000000"/>
                  </a:solidFill>
                  <a:latin typeface="DM Sans Bold"/>
                  <a:ea typeface="DM Sans Bold"/>
                  <a:cs typeface="DM Sans Bold"/>
                  <a:sym typeface="DM Sans Bold"/>
                </a:rPr>
                <a:t>5</a:t>
              </a:r>
              <a:endParaRPr lang="en-US" sz="2699" b="1" dirty="0">
                <a:solidFill>
                  <a:srgbClr val="000000"/>
                </a:solidFill>
                <a:latin typeface="DM Sans Bold"/>
                <a:ea typeface="DM Sans Bold"/>
                <a:cs typeface="DM Sans Bold"/>
                <a:sym typeface="DM Sans Bold"/>
              </a:endParaRPr>
            </a:p>
          </p:txBody>
        </p:sp>
      </p:grpSp>
      <p:sp>
        <p:nvSpPr>
          <p:cNvPr id="16" name="TextBox 16"/>
          <p:cNvSpPr txBox="1"/>
          <p:nvPr/>
        </p:nvSpPr>
        <p:spPr>
          <a:xfrm>
            <a:off x="1028700" y="7765245"/>
            <a:ext cx="5528520" cy="1460408"/>
          </a:xfrm>
          <a:prstGeom prst="rect">
            <a:avLst/>
          </a:prstGeom>
        </p:spPr>
        <p:txBody>
          <a:bodyPr lIns="0" tIns="0" rIns="0" bIns="0" rtlCol="0" anchor="t">
            <a:spAutoFit/>
          </a:bodyPr>
          <a:lstStyle/>
          <a:p>
            <a:pPr algn="ctr">
              <a:lnSpc>
                <a:spcPts val="12032"/>
              </a:lnSpc>
              <a:spcBef>
                <a:spcPct val="0"/>
              </a:spcBef>
            </a:pPr>
            <a:r>
              <a:rPr lang="ro-MD" sz="8594" dirty="0" smtClean="0">
                <a:solidFill>
                  <a:srgbClr val="000000"/>
                </a:solidFill>
                <a:latin typeface="DM Sans"/>
                <a:ea typeface="DM Sans"/>
                <a:cs typeface="DM Sans"/>
                <a:sym typeface="DM Sans"/>
              </a:rPr>
              <a:t>9735,10</a:t>
            </a:r>
            <a:endParaRPr lang="en-US" sz="8594" dirty="0">
              <a:solidFill>
                <a:srgbClr val="000000"/>
              </a:solidFill>
              <a:latin typeface="DM Sans"/>
              <a:ea typeface="DM Sans"/>
              <a:cs typeface="DM Sans"/>
              <a:sym typeface="DM San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42269" y="3276352"/>
            <a:ext cx="5083970" cy="5599761"/>
            <a:chOff x="0" y="0"/>
            <a:chExt cx="1338988" cy="1474834"/>
          </a:xfrm>
        </p:grpSpPr>
        <p:sp>
          <p:nvSpPr>
            <p:cNvPr id="3" name="Freeform 3"/>
            <p:cNvSpPr/>
            <p:nvPr/>
          </p:nvSpPr>
          <p:spPr>
            <a:xfrm>
              <a:off x="0" y="0"/>
              <a:ext cx="1338988" cy="1474834"/>
            </a:xfrm>
            <a:custGeom>
              <a:avLst/>
              <a:gdLst/>
              <a:ahLst/>
              <a:cxnLst/>
              <a:rect l="l" t="t" r="r" b="b"/>
              <a:pathLst>
                <a:path w="1338988" h="1474834">
                  <a:moveTo>
                    <a:pt x="77663" y="0"/>
                  </a:moveTo>
                  <a:lnTo>
                    <a:pt x="1261325" y="0"/>
                  </a:lnTo>
                  <a:cubicBezTo>
                    <a:pt x="1281922" y="0"/>
                    <a:pt x="1301676" y="8182"/>
                    <a:pt x="1316241" y="22747"/>
                  </a:cubicBezTo>
                  <a:cubicBezTo>
                    <a:pt x="1330805" y="37312"/>
                    <a:pt x="1338988" y="57066"/>
                    <a:pt x="1338988" y="77663"/>
                  </a:cubicBezTo>
                  <a:lnTo>
                    <a:pt x="1338988" y="1397171"/>
                  </a:lnTo>
                  <a:cubicBezTo>
                    <a:pt x="1338988" y="1440063"/>
                    <a:pt x="1304217" y="1474834"/>
                    <a:pt x="1261325" y="1474834"/>
                  </a:cubicBezTo>
                  <a:lnTo>
                    <a:pt x="77663" y="1474834"/>
                  </a:lnTo>
                  <a:cubicBezTo>
                    <a:pt x="34771" y="1474834"/>
                    <a:pt x="0" y="1440063"/>
                    <a:pt x="0" y="1397171"/>
                  </a:cubicBezTo>
                  <a:lnTo>
                    <a:pt x="0" y="77663"/>
                  </a:lnTo>
                  <a:cubicBezTo>
                    <a:pt x="0" y="57066"/>
                    <a:pt x="8182" y="37312"/>
                    <a:pt x="22747" y="22747"/>
                  </a:cubicBezTo>
                  <a:cubicBezTo>
                    <a:pt x="37312" y="8182"/>
                    <a:pt x="57066" y="0"/>
                    <a:pt x="77663" y="0"/>
                  </a:cubicBezTo>
                  <a:close/>
                </a:path>
              </a:pathLst>
            </a:custGeom>
            <a:solidFill>
              <a:srgbClr val="2B4A9D"/>
            </a:solidFill>
          </p:spPr>
        </p:sp>
        <p:sp>
          <p:nvSpPr>
            <p:cNvPr id="4" name="TextBox 4"/>
            <p:cNvSpPr txBox="1"/>
            <p:nvPr/>
          </p:nvSpPr>
          <p:spPr>
            <a:xfrm>
              <a:off x="0" y="-38100"/>
              <a:ext cx="1338988" cy="1512934"/>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rot="-10800000">
            <a:off x="13036711" y="-408663"/>
            <a:ext cx="11104326" cy="11104326"/>
          </a:xfrm>
          <a:custGeom>
            <a:avLst/>
            <a:gdLst/>
            <a:ahLst/>
            <a:cxnLst/>
            <a:rect l="l" t="t" r="r" b="b"/>
            <a:pathLst>
              <a:path w="11104326" h="11104326">
                <a:moveTo>
                  <a:pt x="0" y="0"/>
                </a:moveTo>
                <a:lnTo>
                  <a:pt x="11104327" y="0"/>
                </a:lnTo>
                <a:lnTo>
                  <a:pt x="11104327" y="11104326"/>
                </a:lnTo>
                <a:lnTo>
                  <a:pt x="0" y="11104326"/>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grpSp>
        <p:nvGrpSpPr>
          <p:cNvPr id="6" name="Group 6"/>
          <p:cNvGrpSpPr/>
          <p:nvPr/>
        </p:nvGrpSpPr>
        <p:grpSpPr>
          <a:xfrm>
            <a:off x="6602015" y="3276352"/>
            <a:ext cx="5083970" cy="5599761"/>
            <a:chOff x="0" y="0"/>
            <a:chExt cx="1338988" cy="1474834"/>
          </a:xfrm>
        </p:grpSpPr>
        <p:sp>
          <p:nvSpPr>
            <p:cNvPr id="7" name="Freeform 7"/>
            <p:cNvSpPr/>
            <p:nvPr/>
          </p:nvSpPr>
          <p:spPr>
            <a:xfrm>
              <a:off x="0" y="0"/>
              <a:ext cx="1338988" cy="1474834"/>
            </a:xfrm>
            <a:custGeom>
              <a:avLst/>
              <a:gdLst/>
              <a:ahLst/>
              <a:cxnLst/>
              <a:rect l="l" t="t" r="r" b="b"/>
              <a:pathLst>
                <a:path w="1338988" h="1474834">
                  <a:moveTo>
                    <a:pt x="77663" y="0"/>
                  </a:moveTo>
                  <a:lnTo>
                    <a:pt x="1261325" y="0"/>
                  </a:lnTo>
                  <a:cubicBezTo>
                    <a:pt x="1281922" y="0"/>
                    <a:pt x="1301676" y="8182"/>
                    <a:pt x="1316241" y="22747"/>
                  </a:cubicBezTo>
                  <a:cubicBezTo>
                    <a:pt x="1330805" y="37312"/>
                    <a:pt x="1338988" y="57066"/>
                    <a:pt x="1338988" y="77663"/>
                  </a:cubicBezTo>
                  <a:lnTo>
                    <a:pt x="1338988" y="1397171"/>
                  </a:lnTo>
                  <a:cubicBezTo>
                    <a:pt x="1338988" y="1440063"/>
                    <a:pt x="1304217" y="1474834"/>
                    <a:pt x="1261325" y="1474834"/>
                  </a:cubicBezTo>
                  <a:lnTo>
                    <a:pt x="77663" y="1474834"/>
                  </a:lnTo>
                  <a:cubicBezTo>
                    <a:pt x="34771" y="1474834"/>
                    <a:pt x="0" y="1440063"/>
                    <a:pt x="0" y="1397171"/>
                  </a:cubicBezTo>
                  <a:lnTo>
                    <a:pt x="0" y="77663"/>
                  </a:lnTo>
                  <a:cubicBezTo>
                    <a:pt x="0" y="57066"/>
                    <a:pt x="8182" y="37312"/>
                    <a:pt x="22747" y="22747"/>
                  </a:cubicBezTo>
                  <a:cubicBezTo>
                    <a:pt x="37312" y="8182"/>
                    <a:pt x="57066" y="0"/>
                    <a:pt x="77663" y="0"/>
                  </a:cubicBezTo>
                  <a:close/>
                </a:path>
              </a:pathLst>
            </a:custGeom>
            <a:solidFill>
              <a:srgbClr val="2B4A9D"/>
            </a:solidFill>
          </p:spPr>
        </p:sp>
        <p:sp>
          <p:nvSpPr>
            <p:cNvPr id="8" name="TextBox 8"/>
            <p:cNvSpPr txBox="1"/>
            <p:nvPr/>
          </p:nvSpPr>
          <p:spPr>
            <a:xfrm>
              <a:off x="0" y="-38100"/>
              <a:ext cx="1338988" cy="1512934"/>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2789540" y="3850187"/>
            <a:ext cx="1562289" cy="1562286"/>
            <a:chOff x="0" y="0"/>
            <a:chExt cx="2083052" cy="2083048"/>
          </a:xfrm>
        </p:grpSpPr>
        <p:sp>
          <p:nvSpPr>
            <p:cNvPr id="10" name="Freeform 10"/>
            <p:cNvSpPr/>
            <p:nvPr/>
          </p:nvSpPr>
          <p:spPr>
            <a:xfrm>
              <a:off x="0" y="0"/>
              <a:ext cx="2083054" cy="2083054"/>
            </a:xfrm>
            <a:custGeom>
              <a:avLst/>
              <a:gdLst/>
              <a:ahLst/>
              <a:cxnLst/>
              <a:rect l="l" t="t" r="r" b="b"/>
              <a:pathLst>
                <a:path w="2083054" h="2083054">
                  <a:moveTo>
                    <a:pt x="0" y="1041527"/>
                  </a:moveTo>
                  <a:cubicBezTo>
                    <a:pt x="0" y="1616710"/>
                    <a:pt x="466344" y="2083054"/>
                    <a:pt x="1041527" y="2083054"/>
                  </a:cubicBezTo>
                  <a:cubicBezTo>
                    <a:pt x="1616710" y="2083054"/>
                    <a:pt x="2083054" y="1616710"/>
                    <a:pt x="2083054" y="1041527"/>
                  </a:cubicBezTo>
                  <a:cubicBezTo>
                    <a:pt x="2083054" y="466344"/>
                    <a:pt x="1616710" y="0"/>
                    <a:pt x="1041527" y="0"/>
                  </a:cubicBezTo>
                  <a:cubicBezTo>
                    <a:pt x="466344" y="0"/>
                    <a:pt x="0" y="466344"/>
                    <a:pt x="0" y="1041527"/>
                  </a:cubicBezTo>
                  <a:close/>
                </a:path>
              </a:pathLst>
            </a:custGeom>
            <a:solidFill>
              <a:srgbClr val="FFFFFF"/>
            </a:solidFill>
          </p:spPr>
        </p:sp>
      </p:grpSp>
      <p:grpSp>
        <p:nvGrpSpPr>
          <p:cNvPr id="11" name="Group 11"/>
          <p:cNvGrpSpPr/>
          <p:nvPr/>
        </p:nvGrpSpPr>
        <p:grpSpPr>
          <a:xfrm>
            <a:off x="8362856" y="3850187"/>
            <a:ext cx="1562289" cy="1562286"/>
            <a:chOff x="0" y="0"/>
            <a:chExt cx="2083052" cy="2083048"/>
          </a:xfrm>
        </p:grpSpPr>
        <p:sp>
          <p:nvSpPr>
            <p:cNvPr id="12" name="Freeform 12"/>
            <p:cNvSpPr/>
            <p:nvPr/>
          </p:nvSpPr>
          <p:spPr>
            <a:xfrm>
              <a:off x="0" y="0"/>
              <a:ext cx="2083054" cy="2083054"/>
            </a:xfrm>
            <a:custGeom>
              <a:avLst/>
              <a:gdLst/>
              <a:ahLst/>
              <a:cxnLst/>
              <a:rect l="l" t="t" r="r" b="b"/>
              <a:pathLst>
                <a:path w="2083054" h="2083054">
                  <a:moveTo>
                    <a:pt x="0" y="1041527"/>
                  </a:moveTo>
                  <a:cubicBezTo>
                    <a:pt x="0" y="1616710"/>
                    <a:pt x="466344" y="2083054"/>
                    <a:pt x="1041527" y="2083054"/>
                  </a:cubicBezTo>
                  <a:cubicBezTo>
                    <a:pt x="1616710" y="2083054"/>
                    <a:pt x="2083054" y="1616710"/>
                    <a:pt x="2083054" y="1041527"/>
                  </a:cubicBezTo>
                  <a:cubicBezTo>
                    <a:pt x="2083054" y="466344"/>
                    <a:pt x="1616710" y="0"/>
                    <a:pt x="1041527" y="0"/>
                  </a:cubicBezTo>
                  <a:cubicBezTo>
                    <a:pt x="466344" y="0"/>
                    <a:pt x="0" y="466344"/>
                    <a:pt x="0" y="1041527"/>
                  </a:cubicBezTo>
                  <a:close/>
                </a:path>
              </a:pathLst>
            </a:custGeom>
            <a:solidFill>
              <a:srgbClr val="FFFFFF"/>
            </a:solidFill>
          </p:spPr>
        </p:sp>
      </p:grpSp>
      <p:sp>
        <p:nvSpPr>
          <p:cNvPr id="13" name="Freeform 13"/>
          <p:cNvSpPr/>
          <p:nvPr/>
        </p:nvSpPr>
        <p:spPr>
          <a:xfrm>
            <a:off x="3100146" y="4245489"/>
            <a:ext cx="941077" cy="771683"/>
          </a:xfrm>
          <a:custGeom>
            <a:avLst/>
            <a:gdLst/>
            <a:ahLst/>
            <a:cxnLst/>
            <a:rect l="l" t="t" r="r" b="b"/>
            <a:pathLst>
              <a:path w="941077" h="771683">
                <a:moveTo>
                  <a:pt x="0" y="0"/>
                </a:moveTo>
                <a:lnTo>
                  <a:pt x="941077" y="0"/>
                </a:lnTo>
                <a:lnTo>
                  <a:pt x="941077" y="771683"/>
                </a:lnTo>
                <a:lnTo>
                  <a:pt x="0" y="771683"/>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4" name="TextBox 14"/>
          <p:cNvSpPr txBox="1"/>
          <p:nvPr/>
        </p:nvSpPr>
        <p:spPr>
          <a:xfrm>
            <a:off x="1159852" y="5791399"/>
            <a:ext cx="4821666" cy="1090042"/>
          </a:xfrm>
          <a:prstGeom prst="rect">
            <a:avLst/>
          </a:prstGeom>
        </p:spPr>
        <p:txBody>
          <a:bodyPr lIns="0" tIns="0" rIns="0" bIns="0" rtlCol="0" anchor="t">
            <a:spAutoFit/>
          </a:bodyPr>
          <a:lstStyle/>
          <a:p>
            <a:pPr algn="ctr">
              <a:lnSpc>
                <a:spcPts val="8519"/>
              </a:lnSpc>
            </a:pPr>
            <a:r>
              <a:rPr lang="en-US" sz="7099" b="1" dirty="0" smtClean="0">
                <a:solidFill>
                  <a:srgbClr val="FFFFFF"/>
                </a:solidFill>
                <a:latin typeface="DM Sans Bold"/>
                <a:ea typeface="DM Sans Bold"/>
                <a:cs typeface="DM Sans Bold"/>
                <a:sym typeface="DM Sans Bold"/>
              </a:rPr>
              <a:t>5815,20</a:t>
            </a:r>
            <a:endParaRPr lang="en-US" sz="7099" b="1" dirty="0">
              <a:solidFill>
                <a:srgbClr val="FFFFFF"/>
              </a:solidFill>
              <a:latin typeface="DM Sans Bold"/>
              <a:ea typeface="DM Sans Bold"/>
              <a:cs typeface="DM Sans Bold"/>
              <a:sym typeface="DM Sans Bold"/>
            </a:endParaRPr>
          </a:p>
        </p:txBody>
      </p:sp>
      <p:sp>
        <p:nvSpPr>
          <p:cNvPr id="15" name="TextBox 15"/>
          <p:cNvSpPr txBox="1"/>
          <p:nvPr/>
        </p:nvSpPr>
        <p:spPr>
          <a:xfrm>
            <a:off x="1572229" y="7096324"/>
            <a:ext cx="3996912" cy="908812"/>
          </a:xfrm>
          <a:prstGeom prst="rect">
            <a:avLst/>
          </a:prstGeom>
        </p:spPr>
        <p:txBody>
          <a:bodyPr lIns="0" tIns="0" rIns="0" bIns="0" rtlCol="0" anchor="t">
            <a:spAutoFit/>
          </a:bodyPr>
          <a:lstStyle/>
          <a:p>
            <a:pPr algn="ctr">
              <a:lnSpc>
                <a:spcPts val="3584"/>
              </a:lnSpc>
            </a:pPr>
            <a:r>
              <a:rPr lang="en-US" sz="3200">
                <a:solidFill>
                  <a:srgbClr val="FFFFFF"/>
                </a:solidFill>
                <a:latin typeface="DM Sans"/>
                <a:ea typeface="DM Sans"/>
                <a:cs typeface="DM Sans"/>
                <a:sym typeface="DM Sans"/>
              </a:rPr>
              <a:t>Transferuri de la bugetul de stat</a:t>
            </a:r>
          </a:p>
        </p:txBody>
      </p:sp>
      <p:sp>
        <p:nvSpPr>
          <p:cNvPr id="16" name="TextBox 16"/>
          <p:cNvSpPr txBox="1"/>
          <p:nvPr/>
        </p:nvSpPr>
        <p:spPr>
          <a:xfrm>
            <a:off x="7145544" y="5791399"/>
            <a:ext cx="3996912" cy="1090042"/>
          </a:xfrm>
          <a:prstGeom prst="rect">
            <a:avLst/>
          </a:prstGeom>
        </p:spPr>
        <p:txBody>
          <a:bodyPr lIns="0" tIns="0" rIns="0" bIns="0" rtlCol="0" anchor="t">
            <a:spAutoFit/>
          </a:bodyPr>
          <a:lstStyle/>
          <a:p>
            <a:pPr algn="ctr">
              <a:lnSpc>
                <a:spcPts val="8519"/>
              </a:lnSpc>
            </a:pPr>
            <a:r>
              <a:rPr lang="en-US" sz="7099" b="1" dirty="0" smtClean="0">
                <a:solidFill>
                  <a:srgbClr val="FFFFFF"/>
                </a:solidFill>
                <a:latin typeface="DM Sans Bold"/>
                <a:ea typeface="DM Sans Bold"/>
                <a:cs typeface="DM Sans Bold"/>
                <a:sym typeface="DM Sans Bold"/>
              </a:rPr>
              <a:t>4294,00</a:t>
            </a:r>
            <a:endParaRPr lang="en-US" sz="7099" b="1" dirty="0">
              <a:solidFill>
                <a:srgbClr val="FFFFFF"/>
              </a:solidFill>
              <a:latin typeface="DM Sans Bold"/>
              <a:ea typeface="DM Sans Bold"/>
              <a:cs typeface="DM Sans Bold"/>
              <a:sym typeface="DM Sans Bold"/>
            </a:endParaRPr>
          </a:p>
        </p:txBody>
      </p:sp>
      <p:sp>
        <p:nvSpPr>
          <p:cNvPr id="17" name="TextBox 17"/>
          <p:cNvSpPr txBox="1"/>
          <p:nvPr/>
        </p:nvSpPr>
        <p:spPr>
          <a:xfrm>
            <a:off x="7145544" y="7053525"/>
            <a:ext cx="3996912" cy="727710"/>
          </a:xfrm>
          <a:prstGeom prst="rect">
            <a:avLst/>
          </a:prstGeom>
        </p:spPr>
        <p:txBody>
          <a:bodyPr lIns="0" tIns="0" rIns="0" bIns="0" rtlCol="0" anchor="t">
            <a:spAutoFit/>
          </a:bodyPr>
          <a:lstStyle/>
          <a:p>
            <a:pPr algn="ctr">
              <a:lnSpc>
                <a:spcPts val="5760"/>
              </a:lnSpc>
            </a:pPr>
            <a:r>
              <a:rPr lang="en-US" sz="3200">
                <a:solidFill>
                  <a:srgbClr val="FFFFFF"/>
                </a:solidFill>
                <a:latin typeface="Futura"/>
                <a:ea typeface="Futura"/>
                <a:cs typeface="Futura"/>
                <a:sym typeface="Futura"/>
              </a:rPr>
              <a:t>Venituri proprii</a:t>
            </a:r>
          </a:p>
        </p:txBody>
      </p:sp>
      <p:sp>
        <p:nvSpPr>
          <p:cNvPr id="18" name="TextBox 18"/>
          <p:cNvSpPr txBox="1"/>
          <p:nvPr/>
        </p:nvSpPr>
        <p:spPr>
          <a:xfrm>
            <a:off x="4662079" y="1162050"/>
            <a:ext cx="9704658" cy="917819"/>
          </a:xfrm>
          <a:prstGeom prst="rect">
            <a:avLst/>
          </a:prstGeom>
        </p:spPr>
        <p:txBody>
          <a:bodyPr lIns="0" tIns="0" rIns="0" bIns="0" rtlCol="0" anchor="t">
            <a:spAutoFit/>
          </a:bodyPr>
          <a:lstStyle/>
          <a:p>
            <a:pPr algn="l">
              <a:lnSpc>
                <a:spcPts val="6801"/>
              </a:lnSpc>
            </a:pPr>
            <a:r>
              <a:rPr lang="en-US" sz="6940" b="1" spc="-409">
                <a:solidFill>
                  <a:srgbClr val="000000"/>
                </a:solidFill>
                <a:latin typeface="DM Sans Bold"/>
                <a:ea typeface="DM Sans Bold"/>
                <a:cs typeface="DM Sans Bold"/>
                <a:sym typeface="DM Sans Bold"/>
              </a:rPr>
              <a:t>DE UNDE VIN BANII?</a:t>
            </a:r>
          </a:p>
        </p:txBody>
      </p:sp>
      <p:sp>
        <p:nvSpPr>
          <p:cNvPr id="19" name="Freeform 19"/>
          <p:cNvSpPr/>
          <p:nvPr/>
        </p:nvSpPr>
        <p:spPr>
          <a:xfrm>
            <a:off x="8773592" y="4245489"/>
            <a:ext cx="740816" cy="771683"/>
          </a:xfrm>
          <a:custGeom>
            <a:avLst/>
            <a:gdLst/>
            <a:ahLst/>
            <a:cxnLst/>
            <a:rect l="l" t="t" r="r" b="b"/>
            <a:pathLst>
              <a:path w="740816" h="771683">
                <a:moveTo>
                  <a:pt x="0" y="0"/>
                </a:moveTo>
                <a:lnTo>
                  <a:pt x="740816" y="0"/>
                </a:lnTo>
                <a:lnTo>
                  <a:pt x="740816" y="771683"/>
                </a:lnTo>
                <a:lnTo>
                  <a:pt x="0" y="771683"/>
                </a:lnTo>
                <a:lnTo>
                  <a:pt x="0" y="0"/>
                </a:lnTo>
                <a:close/>
              </a:path>
            </a:pathLst>
          </a:custGeom>
          <a:blipFill>
            <a:blip r:embed="rId6">
              <a:extLst>
                <a:ext uri="{96DAC541-7B7A-43D3-8B79-37D633B846F1}">
                  <asvg:svgBlip xmlns="" xmlns:asvg="http://schemas.microsoft.com/office/drawing/2016/SVG/main" r:embed="rId7"/>
                </a:ext>
              </a:extLst>
            </a:blip>
            <a:stretch>
              <a:fillRect/>
            </a:stretch>
          </a:blipFill>
        </p:spPr>
      </p:sp>
      <p:sp>
        <p:nvSpPr>
          <p:cNvPr id="20" name="TextBox 20"/>
          <p:cNvSpPr txBox="1"/>
          <p:nvPr/>
        </p:nvSpPr>
        <p:spPr>
          <a:xfrm>
            <a:off x="12406971" y="5137984"/>
            <a:ext cx="629740" cy="1564005"/>
          </a:xfrm>
          <a:prstGeom prst="rect">
            <a:avLst/>
          </a:prstGeom>
        </p:spPr>
        <p:txBody>
          <a:bodyPr lIns="0" tIns="0" rIns="0" bIns="0" rtlCol="0" anchor="t">
            <a:spAutoFit/>
          </a:bodyPr>
          <a:lstStyle/>
          <a:p>
            <a:pPr algn="l">
              <a:lnSpc>
                <a:spcPts val="11760"/>
              </a:lnSpc>
            </a:pPr>
            <a:r>
              <a:rPr lang="en-US" sz="12000" b="1" spc="-708">
                <a:solidFill>
                  <a:srgbClr val="000000"/>
                </a:solidFill>
                <a:latin typeface="DM Sans Bold"/>
                <a:ea typeface="DM Sans Bold"/>
                <a:cs typeface="DM Sans Bold"/>
                <a:sym typeface="DM Sans Bold"/>
              </a:rPr>
              <a:t>=</a:t>
            </a:r>
          </a:p>
        </p:txBody>
      </p:sp>
      <p:sp>
        <p:nvSpPr>
          <p:cNvPr id="21" name="TextBox 21"/>
          <p:cNvSpPr txBox="1"/>
          <p:nvPr/>
        </p:nvSpPr>
        <p:spPr>
          <a:xfrm>
            <a:off x="13522486" y="5253236"/>
            <a:ext cx="3996912" cy="1090042"/>
          </a:xfrm>
          <a:prstGeom prst="rect">
            <a:avLst/>
          </a:prstGeom>
        </p:spPr>
        <p:txBody>
          <a:bodyPr lIns="0" tIns="0" rIns="0" bIns="0" rtlCol="0" anchor="t">
            <a:spAutoFit/>
          </a:bodyPr>
          <a:lstStyle/>
          <a:p>
            <a:pPr algn="ctr">
              <a:lnSpc>
                <a:spcPts val="8519"/>
              </a:lnSpc>
            </a:pPr>
            <a:r>
              <a:rPr lang="en-US" sz="7099" b="1" dirty="0" smtClean="0">
                <a:solidFill>
                  <a:srgbClr val="000000"/>
                </a:solidFill>
                <a:latin typeface="DM Sans Bold"/>
                <a:ea typeface="DM Sans Bold"/>
                <a:cs typeface="DM Sans Bold"/>
                <a:sym typeface="DM Sans Bold"/>
              </a:rPr>
              <a:t>10109,20</a:t>
            </a:r>
            <a:endParaRPr lang="en-US" sz="7099" b="1" dirty="0">
              <a:solidFill>
                <a:srgbClr val="000000"/>
              </a:solidFill>
              <a:latin typeface="DM Sans Bold"/>
              <a:ea typeface="DM Sans Bold"/>
              <a:cs typeface="DM Sans Bold"/>
              <a:sym typeface="DM Sans Bold"/>
            </a:endParaRPr>
          </a:p>
        </p:txBody>
      </p:sp>
      <p:sp>
        <p:nvSpPr>
          <p:cNvPr id="22" name="TextBox 22"/>
          <p:cNvSpPr txBox="1"/>
          <p:nvPr/>
        </p:nvSpPr>
        <p:spPr>
          <a:xfrm>
            <a:off x="13522486" y="6349564"/>
            <a:ext cx="3996912" cy="727710"/>
          </a:xfrm>
          <a:prstGeom prst="rect">
            <a:avLst/>
          </a:prstGeom>
        </p:spPr>
        <p:txBody>
          <a:bodyPr lIns="0" tIns="0" rIns="0" bIns="0" rtlCol="0" anchor="t">
            <a:spAutoFit/>
          </a:bodyPr>
          <a:lstStyle/>
          <a:p>
            <a:pPr algn="ctr">
              <a:lnSpc>
                <a:spcPts val="5760"/>
              </a:lnSpc>
            </a:pPr>
            <a:r>
              <a:rPr lang="en-US" sz="3200" b="1">
                <a:solidFill>
                  <a:srgbClr val="000000"/>
                </a:solidFill>
                <a:latin typeface="Futura Bold"/>
                <a:ea typeface="Futura Bold"/>
                <a:cs typeface="Futura Bold"/>
                <a:sym typeface="Futura Bold"/>
              </a:rPr>
              <a:t>Total</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63155" y="-114300"/>
            <a:ext cx="17375910" cy="17375910"/>
          </a:xfrm>
          <a:custGeom>
            <a:avLst/>
            <a:gdLst/>
            <a:ahLst/>
            <a:cxnLst/>
            <a:rect l="l" t="t" r="r" b="b"/>
            <a:pathLst>
              <a:path w="17375910" h="17375910">
                <a:moveTo>
                  <a:pt x="0" y="0"/>
                </a:moveTo>
                <a:lnTo>
                  <a:pt x="17375910" y="0"/>
                </a:lnTo>
                <a:lnTo>
                  <a:pt x="17375910" y="17375910"/>
                </a:lnTo>
                <a:lnTo>
                  <a:pt x="0" y="17375910"/>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TextBox 2"/>
          <p:cNvSpPr txBox="1"/>
          <p:nvPr/>
        </p:nvSpPr>
        <p:spPr>
          <a:xfrm>
            <a:off x="2802950" y="1180079"/>
            <a:ext cx="11008009" cy="2123658"/>
          </a:xfrm>
          <a:prstGeom prst="rect">
            <a:avLst/>
          </a:prstGeom>
          <a:noFill/>
        </p:spPr>
        <p:txBody>
          <a:bodyPr wrap="square" rtlCol="0">
            <a:spAutoFit/>
          </a:bodyPr>
          <a:lstStyle/>
          <a:p>
            <a:pPr algn="ctr"/>
            <a:r>
              <a:rPr lang="en-US" sz="6600" b="1" dirty="0" err="1" smtClean="0"/>
              <a:t>Componen</a:t>
            </a:r>
            <a:r>
              <a:rPr lang="ro-MD" sz="6600" b="1" dirty="0" smtClean="0"/>
              <a:t>ța transferuri de la Bugetul de Stat</a:t>
            </a:r>
            <a:endParaRPr lang="en-US" sz="6600" b="1" dirty="0"/>
          </a:p>
        </p:txBody>
      </p:sp>
      <p:sp>
        <p:nvSpPr>
          <p:cNvPr id="6" name="TextBox 5"/>
          <p:cNvSpPr txBox="1"/>
          <p:nvPr/>
        </p:nvSpPr>
        <p:spPr>
          <a:xfrm>
            <a:off x="4757914" y="3484125"/>
            <a:ext cx="7098080" cy="707886"/>
          </a:xfrm>
          <a:prstGeom prst="rect">
            <a:avLst/>
          </a:prstGeom>
          <a:noFill/>
        </p:spPr>
        <p:txBody>
          <a:bodyPr wrap="square" rtlCol="0">
            <a:spAutoFit/>
          </a:bodyPr>
          <a:lstStyle/>
          <a:p>
            <a:pPr algn="ctr"/>
            <a:r>
              <a:rPr lang="ro-MD" sz="4000" b="1" dirty="0" smtClean="0"/>
              <a:t>5815,20 mii lei</a:t>
            </a:r>
            <a:endParaRPr lang="en-US" sz="4000" b="1" dirty="0"/>
          </a:p>
        </p:txBody>
      </p:sp>
      <p:cxnSp>
        <p:nvCxnSpPr>
          <p:cNvPr id="10" name="Straight Connector 9"/>
          <p:cNvCxnSpPr/>
          <p:nvPr/>
        </p:nvCxnSpPr>
        <p:spPr>
          <a:xfrm>
            <a:off x="7924800" y="4838700"/>
            <a:ext cx="7317509" cy="7636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2438400" y="4838700"/>
            <a:ext cx="5486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8153400" y="4424114"/>
            <a:ext cx="0" cy="2167186"/>
          </a:xfrm>
          <a:prstGeom prst="line">
            <a:avLst/>
          </a:prstGeom>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438400" y="4838700"/>
            <a:ext cx="0" cy="1752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15242309" y="4915060"/>
            <a:ext cx="1" cy="1638140"/>
          </a:xfrm>
          <a:prstGeom prst="line">
            <a:avLst/>
          </a:prstGeom>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609600" y="6594566"/>
            <a:ext cx="3733800" cy="2286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MD" sz="2800" b="1" dirty="0" smtClean="0"/>
              <a:t>Transferuri cu destinație specială</a:t>
            </a:r>
          </a:p>
          <a:p>
            <a:pPr algn="ctr"/>
            <a:r>
              <a:rPr lang="ro-MD" sz="2800" b="1" dirty="0" smtClean="0"/>
              <a:t>(grădinița)</a:t>
            </a:r>
          </a:p>
          <a:p>
            <a:pPr algn="ctr"/>
            <a:endParaRPr lang="ro-MD" sz="2800" b="1" dirty="0" smtClean="0"/>
          </a:p>
          <a:p>
            <a:pPr algn="ctr"/>
            <a:r>
              <a:rPr lang="ro-MD" sz="2800" b="1" dirty="0" smtClean="0"/>
              <a:t>3679,80 mii lei</a:t>
            </a:r>
            <a:endParaRPr lang="en-US" sz="2800" b="1" dirty="0"/>
          </a:p>
        </p:txBody>
      </p:sp>
      <p:sp>
        <p:nvSpPr>
          <p:cNvPr id="22" name="Rectangle 21"/>
          <p:cNvSpPr/>
          <p:nvPr/>
        </p:nvSpPr>
        <p:spPr>
          <a:xfrm>
            <a:off x="13337310" y="6525363"/>
            <a:ext cx="3810000" cy="2286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MD" sz="2800" b="1" dirty="0" smtClean="0"/>
              <a:t>Transferuri cu destinație generală</a:t>
            </a:r>
          </a:p>
          <a:p>
            <a:pPr algn="ctr"/>
            <a:endParaRPr lang="ro-MD" sz="2800" b="1" dirty="0" smtClean="0"/>
          </a:p>
          <a:p>
            <a:pPr algn="ctr"/>
            <a:endParaRPr lang="ro-MD" sz="2800" b="1" dirty="0" smtClean="0"/>
          </a:p>
          <a:p>
            <a:pPr algn="ctr"/>
            <a:r>
              <a:rPr lang="ro-MD" sz="2800" b="1" dirty="0" smtClean="0"/>
              <a:t>1274,80 mii lei</a:t>
            </a:r>
            <a:endParaRPr lang="en-US" sz="2800" b="1" dirty="0"/>
          </a:p>
        </p:txBody>
      </p:sp>
      <p:sp>
        <p:nvSpPr>
          <p:cNvPr id="23" name="Rectangle 22"/>
          <p:cNvSpPr/>
          <p:nvPr/>
        </p:nvSpPr>
        <p:spPr>
          <a:xfrm>
            <a:off x="6248400" y="6594566"/>
            <a:ext cx="4114800" cy="2286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o-MD" sz="2800" b="1" dirty="0" smtClean="0"/>
              <a:t>Infrastructura drumurilor</a:t>
            </a:r>
          </a:p>
          <a:p>
            <a:pPr algn="ctr"/>
            <a:endParaRPr lang="ro-MD" sz="2800" b="1" dirty="0"/>
          </a:p>
          <a:p>
            <a:pPr algn="ctr"/>
            <a:endParaRPr lang="ro-MD" sz="2800" b="1" dirty="0" smtClean="0"/>
          </a:p>
          <a:p>
            <a:pPr algn="ctr"/>
            <a:r>
              <a:rPr lang="ro-MD" sz="2800" b="1" dirty="0" smtClean="0"/>
              <a:t>860,60 mii lei</a:t>
            </a:r>
            <a:endParaRPr lang="en-US" sz="2800" b="1" dirty="0"/>
          </a:p>
        </p:txBody>
      </p:sp>
    </p:spTree>
    <p:extLst>
      <p:ext uri="{BB962C8B-B14F-4D97-AF65-F5344CB8AC3E}">
        <p14:creationId xmlns:p14="http://schemas.microsoft.com/office/powerpoint/2010/main" val="39440402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0800000">
            <a:off x="-575813" y="-2147998"/>
            <a:ext cx="22439795" cy="22439795"/>
          </a:xfrm>
          <a:custGeom>
            <a:avLst/>
            <a:gdLst/>
            <a:ahLst/>
            <a:cxnLst/>
            <a:rect l="l" t="t" r="r" b="b"/>
            <a:pathLst>
              <a:path w="22439795" h="22439795">
                <a:moveTo>
                  <a:pt x="0" y="0"/>
                </a:moveTo>
                <a:lnTo>
                  <a:pt x="22439795" y="0"/>
                </a:lnTo>
                <a:lnTo>
                  <a:pt x="22439795" y="22439795"/>
                </a:lnTo>
                <a:lnTo>
                  <a:pt x="0" y="22439795"/>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sp>
        <p:nvSpPr>
          <p:cNvPr id="3" name="TextBox 3"/>
          <p:cNvSpPr txBox="1"/>
          <p:nvPr/>
        </p:nvSpPr>
        <p:spPr>
          <a:xfrm>
            <a:off x="221422" y="4044897"/>
            <a:ext cx="9704658" cy="917819"/>
          </a:xfrm>
          <a:prstGeom prst="rect">
            <a:avLst/>
          </a:prstGeom>
        </p:spPr>
        <p:txBody>
          <a:bodyPr lIns="0" tIns="0" rIns="0" bIns="0" rtlCol="0" anchor="t">
            <a:spAutoFit/>
          </a:bodyPr>
          <a:lstStyle/>
          <a:p>
            <a:pPr algn="l">
              <a:lnSpc>
                <a:spcPts val="6801"/>
              </a:lnSpc>
            </a:pPr>
            <a:r>
              <a:rPr lang="en-US" sz="6940" b="1" spc="-409">
                <a:solidFill>
                  <a:srgbClr val="000000"/>
                </a:solidFill>
                <a:latin typeface="DM Sans Bold"/>
                <a:ea typeface="DM Sans Bold"/>
                <a:cs typeface="DM Sans Bold"/>
                <a:sym typeface="DM Sans Bold"/>
              </a:rPr>
              <a:t>DE UNDE VIN BANII?</a:t>
            </a:r>
          </a:p>
        </p:txBody>
      </p:sp>
      <p:sp>
        <p:nvSpPr>
          <p:cNvPr id="4" name="TextBox 4"/>
          <p:cNvSpPr txBox="1"/>
          <p:nvPr/>
        </p:nvSpPr>
        <p:spPr>
          <a:xfrm>
            <a:off x="221422" y="5209317"/>
            <a:ext cx="12093065" cy="576897"/>
          </a:xfrm>
          <a:prstGeom prst="rect">
            <a:avLst/>
          </a:prstGeom>
        </p:spPr>
        <p:txBody>
          <a:bodyPr lIns="0" tIns="0" rIns="0" bIns="0" rtlCol="0" anchor="t">
            <a:spAutoFit/>
          </a:bodyPr>
          <a:lstStyle/>
          <a:p>
            <a:pPr algn="just">
              <a:lnSpc>
                <a:spcPts val="4657"/>
              </a:lnSpc>
            </a:pPr>
            <a:r>
              <a:rPr lang="en-US" sz="3881">
                <a:solidFill>
                  <a:srgbClr val="000000"/>
                </a:solidFill>
                <a:latin typeface="DM Sans"/>
                <a:ea typeface="DM Sans"/>
                <a:cs typeface="DM Sans"/>
                <a:sym typeface="DM Sans"/>
              </a:rPr>
              <a:t>Structura veniturilor proprii</a:t>
            </a:r>
          </a:p>
        </p:txBody>
      </p:sp>
      <p:graphicFrame>
        <p:nvGraphicFramePr>
          <p:cNvPr id="5" name="Table 5"/>
          <p:cNvGraphicFramePr>
            <a:graphicFrameLocks noGrp="1"/>
          </p:cNvGraphicFramePr>
          <p:nvPr>
            <p:extLst>
              <p:ext uri="{D42A27DB-BD31-4B8C-83A1-F6EECF244321}">
                <p14:modId xmlns:p14="http://schemas.microsoft.com/office/powerpoint/2010/main" val="2691314011"/>
              </p:ext>
            </p:extLst>
          </p:nvPr>
        </p:nvGraphicFramePr>
        <p:xfrm>
          <a:off x="8237690" y="2606446"/>
          <a:ext cx="9251486" cy="5074108"/>
        </p:xfrm>
        <a:graphic>
          <a:graphicData uri="http://schemas.openxmlformats.org/drawingml/2006/table">
            <a:tbl>
              <a:tblPr/>
              <a:tblGrid>
                <a:gridCol w="1865474">
                  <a:extLst>
                    <a:ext uri="{9D8B030D-6E8A-4147-A177-3AD203B41FA5}">
                      <a16:colId xmlns:a16="http://schemas.microsoft.com/office/drawing/2014/main" val="20000"/>
                    </a:ext>
                  </a:extLst>
                </a:gridCol>
                <a:gridCol w="1865474">
                  <a:extLst>
                    <a:ext uri="{9D8B030D-6E8A-4147-A177-3AD203B41FA5}">
                      <a16:colId xmlns:a16="http://schemas.microsoft.com/office/drawing/2014/main" val="20001"/>
                    </a:ext>
                  </a:extLst>
                </a:gridCol>
                <a:gridCol w="5520538">
                  <a:extLst>
                    <a:ext uri="{9D8B030D-6E8A-4147-A177-3AD203B41FA5}">
                      <a16:colId xmlns:a16="http://schemas.microsoft.com/office/drawing/2014/main" val="20002"/>
                    </a:ext>
                  </a:extLst>
                </a:gridCol>
              </a:tblGrid>
              <a:tr h="865605">
                <a:tc>
                  <a:txBody>
                    <a:bodyPr/>
                    <a:lstStyle/>
                    <a:p>
                      <a:pPr algn="ctr">
                        <a:lnSpc>
                          <a:spcPts val="3219"/>
                        </a:lnSpc>
                        <a:defRPr/>
                      </a:pPr>
                      <a:r>
                        <a:rPr lang="en-US" sz="2299" b="1">
                          <a:solidFill>
                            <a:srgbClr val="FFFFFF"/>
                          </a:solidFill>
                          <a:latin typeface="DM Sans Bold"/>
                          <a:ea typeface="DM Sans Bold"/>
                          <a:cs typeface="DM Sans Bold"/>
                          <a:sym typeface="DM Sans Bold"/>
                        </a:rPr>
                        <a:t>NR.</a:t>
                      </a:r>
                      <a:endParaRPr lang="en-US" sz="1100"/>
                    </a:p>
                  </a:txBody>
                  <a:tcPr marL="190500" marR="190500" marT="190500" marB="190500" anchor="ctr">
                    <a:lnL w="19050" cap="flat" cmpd="sng" algn="ctr">
                      <a:solidFill>
                        <a:srgbClr val="0F644C"/>
                      </a:solidFill>
                      <a:prstDash val="solid"/>
                      <a:round/>
                      <a:headEnd type="none" w="med" len="med"/>
                      <a:tailEnd type="none" w="med" len="med"/>
                    </a:lnL>
                    <a:lnR w="19050" cap="flat" cmpd="sng" algn="ctr">
                      <a:solidFill>
                        <a:srgbClr val="0F644C"/>
                      </a:solidFill>
                      <a:prstDash val="solid"/>
                      <a:round/>
                      <a:headEnd type="none" w="med" len="med"/>
                      <a:tailEnd type="none" w="med" len="med"/>
                    </a:lnR>
                    <a:lnT w="19050" cap="flat" cmpd="sng" algn="ctr">
                      <a:solidFill>
                        <a:srgbClr val="0F644C"/>
                      </a:solidFill>
                      <a:prstDash val="solid"/>
                      <a:round/>
                      <a:headEnd type="none" w="med" len="med"/>
                      <a:tailEnd type="none" w="med" len="med"/>
                    </a:lnT>
                    <a:lnB w="19050" cap="flat" cmpd="sng" algn="ctr">
                      <a:solidFill>
                        <a:srgbClr val="0F644C"/>
                      </a:solidFill>
                      <a:prstDash val="solid"/>
                      <a:round/>
                      <a:headEnd type="none" w="med" len="med"/>
                      <a:tailEnd type="none" w="med" len="med"/>
                    </a:lnB>
                    <a:solidFill>
                      <a:srgbClr val="2B4A9D"/>
                    </a:solidFill>
                  </a:tcPr>
                </a:tc>
                <a:tc>
                  <a:txBody>
                    <a:bodyPr/>
                    <a:lstStyle/>
                    <a:p>
                      <a:pPr algn="ctr">
                        <a:lnSpc>
                          <a:spcPts val="3219"/>
                        </a:lnSpc>
                        <a:defRPr/>
                      </a:pPr>
                      <a:r>
                        <a:rPr lang="en-US" sz="2299" b="1">
                          <a:solidFill>
                            <a:srgbClr val="FFFFFF"/>
                          </a:solidFill>
                          <a:latin typeface="DM Sans Bold"/>
                          <a:ea typeface="DM Sans Bold"/>
                          <a:cs typeface="DM Sans Bold"/>
                          <a:sym typeface="DM Sans Bold"/>
                        </a:rPr>
                        <a:t>SUMA</a:t>
                      </a:r>
                      <a:endParaRPr lang="en-US" sz="1100"/>
                    </a:p>
                  </a:txBody>
                  <a:tcPr marL="190500" marR="190500" marT="190500" marB="190500" anchor="ctr">
                    <a:lnL w="19050" cap="flat" cmpd="sng" algn="ctr">
                      <a:solidFill>
                        <a:srgbClr val="0F644C"/>
                      </a:solidFill>
                      <a:prstDash val="solid"/>
                      <a:round/>
                      <a:headEnd type="none" w="med" len="med"/>
                      <a:tailEnd type="none" w="med" len="med"/>
                    </a:lnL>
                    <a:lnR w="19050" cap="flat" cmpd="sng" algn="ctr">
                      <a:solidFill>
                        <a:srgbClr val="0F644C"/>
                      </a:solidFill>
                      <a:prstDash val="solid"/>
                      <a:round/>
                      <a:headEnd type="none" w="med" len="med"/>
                      <a:tailEnd type="none" w="med" len="med"/>
                    </a:lnR>
                    <a:lnT w="19050" cap="flat" cmpd="sng" algn="ctr">
                      <a:solidFill>
                        <a:srgbClr val="0F644C"/>
                      </a:solidFill>
                      <a:prstDash val="solid"/>
                      <a:round/>
                      <a:headEnd type="none" w="med" len="med"/>
                      <a:tailEnd type="none" w="med" len="med"/>
                    </a:lnT>
                    <a:lnB w="19050" cap="flat" cmpd="sng" algn="ctr">
                      <a:solidFill>
                        <a:srgbClr val="0F644C"/>
                      </a:solidFill>
                      <a:prstDash val="solid"/>
                      <a:round/>
                      <a:headEnd type="none" w="med" len="med"/>
                      <a:tailEnd type="none" w="med" len="med"/>
                    </a:lnB>
                    <a:solidFill>
                      <a:srgbClr val="2B4A9D"/>
                    </a:solidFill>
                  </a:tcPr>
                </a:tc>
                <a:tc>
                  <a:txBody>
                    <a:bodyPr/>
                    <a:lstStyle/>
                    <a:p>
                      <a:pPr algn="ctr">
                        <a:lnSpc>
                          <a:spcPts val="3219"/>
                        </a:lnSpc>
                        <a:defRPr/>
                      </a:pPr>
                      <a:r>
                        <a:rPr lang="en-US" sz="2299" b="1" dirty="0">
                          <a:solidFill>
                            <a:srgbClr val="FFFFFF"/>
                          </a:solidFill>
                          <a:latin typeface="DM Sans Bold"/>
                          <a:ea typeface="DM Sans Bold"/>
                          <a:cs typeface="DM Sans Bold"/>
                          <a:sym typeface="DM Sans Bold"/>
                        </a:rPr>
                        <a:t>DIRECȚIA</a:t>
                      </a:r>
                      <a:endParaRPr lang="en-US" sz="1100" dirty="0"/>
                    </a:p>
                  </a:txBody>
                  <a:tcPr marL="190500" marR="190500" marT="190500" marB="190500" anchor="ctr">
                    <a:lnL w="19050" cap="flat" cmpd="sng" algn="ctr">
                      <a:solidFill>
                        <a:srgbClr val="0F644C"/>
                      </a:solidFill>
                      <a:prstDash val="solid"/>
                      <a:round/>
                      <a:headEnd type="none" w="med" len="med"/>
                      <a:tailEnd type="none" w="med" len="med"/>
                    </a:lnL>
                    <a:lnR w="19050" cap="flat" cmpd="sng" algn="ctr">
                      <a:solidFill>
                        <a:srgbClr val="0F644C"/>
                      </a:solidFill>
                      <a:prstDash val="solid"/>
                      <a:round/>
                      <a:headEnd type="none" w="med" len="med"/>
                      <a:tailEnd type="none" w="med" len="med"/>
                    </a:lnR>
                    <a:lnT w="19050" cap="flat" cmpd="sng" algn="ctr">
                      <a:solidFill>
                        <a:srgbClr val="0F644C"/>
                      </a:solidFill>
                      <a:prstDash val="solid"/>
                      <a:round/>
                      <a:headEnd type="none" w="med" len="med"/>
                      <a:tailEnd type="none" w="med" len="med"/>
                    </a:lnT>
                    <a:lnB w="19050" cap="flat" cmpd="sng" algn="ctr">
                      <a:solidFill>
                        <a:srgbClr val="0F644C"/>
                      </a:solidFill>
                      <a:prstDash val="solid"/>
                      <a:round/>
                      <a:headEnd type="none" w="med" len="med"/>
                      <a:tailEnd type="none" w="med" len="med"/>
                    </a:lnB>
                    <a:solidFill>
                      <a:srgbClr val="2B4A9D"/>
                    </a:solidFill>
                  </a:tcPr>
                </a:tc>
                <a:extLst>
                  <a:ext uri="{0D108BD9-81ED-4DB2-BD59-A6C34878D82A}">
                    <a16:rowId xmlns:a16="http://schemas.microsoft.com/office/drawing/2014/main" val="10000"/>
                  </a:ext>
                </a:extLst>
              </a:tr>
              <a:tr h="841359">
                <a:tc>
                  <a:txBody>
                    <a:bodyPr/>
                    <a:lstStyle/>
                    <a:p>
                      <a:pPr algn="ctr">
                        <a:lnSpc>
                          <a:spcPts val="3219"/>
                        </a:lnSpc>
                        <a:defRPr/>
                      </a:pPr>
                      <a:r>
                        <a:rPr lang="en-US" sz="2299">
                          <a:solidFill>
                            <a:srgbClr val="FFFFFF"/>
                          </a:solidFill>
                          <a:latin typeface="DM Sans"/>
                          <a:ea typeface="DM Sans"/>
                          <a:cs typeface="DM Sans"/>
                          <a:sym typeface="DM Sans"/>
                        </a:rPr>
                        <a:t>1.</a:t>
                      </a:r>
                      <a:endParaRPr lang="en-US" sz="1100"/>
                    </a:p>
                  </a:txBody>
                  <a:tcPr marL="190500" marR="190500" marT="190500" marB="190500" anchor="ctr">
                    <a:lnL w="19050" cap="flat" cmpd="sng" algn="ctr">
                      <a:solidFill>
                        <a:srgbClr val="0F644C"/>
                      </a:solidFill>
                      <a:prstDash val="solid"/>
                      <a:round/>
                      <a:headEnd type="none" w="med" len="med"/>
                      <a:tailEnd type="none" w="med" len="med"/>
                    </a:lnL>
                    <a:lnR w="19050" cap="flat" cmpd="sng" algn="ctr">
                      <a:solidFill>
                        <a:srgbClr val="0F644C"/>
                      </a:solidFill>
                      <a:prstDash val="solid"/>
                      <a:round/>
                      <a:headEnd type="none" w="med" len="med"/>
                      <a:tailEnd type="none" w="med" len="med"/>
                    </a:lnR>
                    <a:lnT w="19050" cap="flat" cmpd="sng" algn="ctr">
                      <a:solidFill>
                        <a:srgbClr val="0F644C"/>
                      </a:solidFill>
                      <a:prstDash val="solid"/>
                      <a:round/>
                      <a:headEnd type="none" w="med" len="med"/>
                      <a:tailEnd type="none" w="med" len="med"/>
                    </a:lnT>
                    <a:lnB w="19050" cap="flat" cmpd="sng" algn="ctr">
                      <a:solidFill>
                        <a:srgbClr val="0F644C"/>
                      </a:solidFill>
                      <a:prstDash val="solid"/>
                      <a:round/>
                      <a:headEnd type="none" w="med" len="med"/>
                      <a:tailEnd type="none" w="med" len="med"/>
                    </a:lnB>
                    <a:solidFill>
                      <a:srgbClr val="2B4A9D"/>
                    </a:solidFill>
                  </a:tcPr>
                </a:tc>
                <a:tc>
                  <a:txBody>
                    <a:bodyPr/>
                    <a:lstStyle/>
                    <a:p>
                      <a:pPr algn="ctr">
                        <a:lnSpc>
                          <a:spcPts val="3219"/>
                        </a:lnSpc>
                        <a:defRPr/>
                      </a:pPr>
                      <a:r>
                        <a:rPr lang="ro-MD" sz="2299" dirty="0" smtClean="0">
                          <a:solidFill>
                            <a:srgbClr val="000000"/>
                          </a:solidFill>
                          <a:latin typeface="DM Sans"/>
                          <a:ea typeface="DM Sans"/>
                          <a:cs typeface="DM Sans"/>
                          <a:sym typeface="DM Sans"/>
                        </a:rPr>
                        <a:t>191.00 </a:t>
                      </a:r>
                      <a:endParaRPr lang="en-US" sz="1100" dirty="0"/>
                    </a:p>
                  </a:txBody>
                  <a:tcPr marL="190500" marR="190500" marT="190500" marB="190500" anchor="ctr">
                    <a:lnL w="19050" cap="flat" cmpd="sng" algn="ctr">
                      <a:solidFill>
                        <a:srgbClr val="0F644C"/>
                      </a:solidFill>
                      <a:prstDash val="solid"/>
                      <a:round/>
                      <a:headEnd type="none" w="med" len="med"/>
                      <a:tailEnd type="none" w="med" len="med"/>
                    </a:lnL>
                    <a:lnR w="19050" cap="flat" cmpd="sng" algn="ctr">
                      <a:solidFill>
                        <a:srgbClr val="0F644C"/>
                      </a:solidFill>
                      <a:prstDash val="solid"/>
                      <a:round/>
                      <a:headEnd type="none" w="med" len="med"/>
                      <a:tailEnd type="none" w="med" len="med"/>
                    </a:lnR>
                    <a:lnT w="19050" cap="flat" cmpd="sng" algn="ctr">
                      <a:solidFill>
                        <a:srgbClr val="0F644C"/>
                      </a:solidFill>
                      <a:prstDash val="solid"/>
                      <a:round/>
                      <a:headEnd type="none" w="med" len="med"/>
                      <a:tailEnd type="none" w="med" len="med"/>
                    </a:lnT>
                    <a:lnB w="19050" cap="flat" cmpd="sng" algn="ctr">
                      <a:solidFill>
                        <a:srgbClr val="0F644C"/>
                      </a:solidFill>
                      <a:prstDash val="solid"/>
                      <a:round/>
                      <a:headEnd type="none" w="med" len="med"/>
                      <a:tailEnd type="none" w="med" len="med"/>
                    </a:lnB>
                    <a:solidFill>
                      <a:srgbClr val="A4C5D4"/>
                    </a:solidFill>
                  </a:tcPr>
                </a:tc>
                <a:tc>
                  <a:txBody>
                    <a:bodyPr/>
                    <a:lstStyle/>
                    <a:p>
                      <a:pPr algn="ctr">
                        <a:lnSpc>
                          <a:spcPts val="3219"/>
                        </a:lnSpc>
                        <a:defRPr/>
                      </a:pPr>
                      <a:r>
                        <a:rPr lang="en-US" sz="2299">
                          <a:solidFill>
                            <a:srgbClr val="000000"/>
                          </a:solidFill>
                          <a:latin typeface="DM Sans"/>
                          <a:ea typeface="DM Sans"/>
                          <a:cs typeface="DM Sans"/>
                          <a:sym typeface="DM Sans"/>
                        </a:rPr>
                        <a:t>Taxe locale</a:t>
                      </a:r>
                      <a:endParaRPr lang="en-US" sz="1100"/>
                    </a:p>
                  </a:txBody>
                  <a:tcPr marL="190500" marR="190500" marT="190500" marB="190500" anchor="ctr">
                    <a:lnL w="19050" cap="flat" cmpd="sng" algn="ctr">
                      <a:solidFill>
                        <a:srgbClr val="0F644C"/>
                      </a:solidFill>
                      <a:prstDash val="solid"/>
                      <a:round/>
                      <a:headEnd type="none" w="med" len="med"/>
                      <a:tailEnd type="none" w="med" len="med"/>
                    </a:lnL>
                    <a:lnR w="19050" cap="flat" cmpd="sng" algn="ctr">
                      <a:solidFill>
                        <a:srgbClr val="0F644C"/>
                      </a:solidFill>
                      <a:prstDash val="solid"/>
                      <a:round/>
                      <a:headEnd type="none" w="med" len="med"/>
                      <a:tailEnd type="none" w="med" len="med"/>
                    </a:lnR>
                    <a:lnT w="19050" cap="flat" cmpd="sng" algn="ctr">
                      <a:solidFill>
                        <a:srgbClr val="0F644C"/>
                      </a:solidFill>
                      <a:prstDash val="solid"/>
                      <a:round/>
                      <a:headEnd type="none" w="med" len="med"/>
                      <a:tailEnd type="none" w="med" len="med"/>
                    </a:lnT>
                    <a:lnB w="19050" cap="flat" cmpd="sng" algn="ctr">
                      <a:solidFill>
                        <a:srgbClr val="0F644C"/>
                      </a:solidFill>
                      <a:prstDash val="solid"/>
                      <a:round/>
                      <a:headEnd type="none" w="med" len="med"/>
                      <a:tailEnd type="none" w="med" len="med"/>
                    </a:lnB>
                    <a:solidFill>
                      <a:srgbClr val="A4C5D4"/>
                    </a:solidFill>
                  </a:tcPr>
                </a:tc>
                <a:extLst>
                  <a:ext uri="{0D108BD9-81ED-4DB2-BD59-A6C34878D82A}">
                    <a16:rowId xmlns:a16="http://schemas.microsoft.com/office/drawing/2014/main" val="10001"/>
                  </a:ext>
                </a:extLst>
              </a:tr>
              <a:tr h="841359">
                <a:tc>
                  <a:txBody>
                    <a:bodyPr/>
                    <a:lstStyle/>
                    <a:p>
                      <a:pPr algn="ctr">
                        <a:lnSpc>
                          <a:spcPts val="3219"/>
                        </a:lnSpc>
                        <a:defRPr/>
                      </a:pPr>
                      <a:r>
                        <a:rPr lang="en-US" sz="2299">
                          <a:solidFill>
                            <a:srgbClr val="FFFFFF"/>
                          </a:solidFill>
                          <a:latin typeface="Decalotype"/>
                          <a:ea typeface="Decalotype"/>
                          <a:cs typeface="Decalotype"/>
                          <a:sym typeface="Decalotype"/>
                        </a:rPr>
                        <a:t>2.</a:t>
                      </a:r>
                      <a:endParaRPr lang="en-US" sz="1100"/>
                    </a:p>
                  </a:txBody>
                  <a:tcPr marL="190500" marR="190500" marT="190500" marB="190500" anchor="ctr">
                    <a:lnL w="19050" cap="flat" cmpd="sng" algn="ctr">
                      <a:solidFill>
                        <a:srgbClr val="0F644C"/>
                      </a:solidFill>
                      <a:prstDash val="solid"/>
                      <a:round/>
                      <a:headEnd type="none" w="med" len="med"/>
                      <a:tailEnd type="none" w="med" len="med"/>
                    </a:lnL>
                    <a:lnR w="19050" cap="flat" cmpd="sng" algn="ctr">
                      <a:solidFill>
                        <a:srgbClr val="0F644C"/>
                      </a:solidFill>
                      <a:prstDash val="solid"/>
                      <a:round/>
                      <a:headEnd type="none" w="med" len="med"/>
                      <a:tailEnd type="none" w="med" len="med"/>
                    </a:lnR>
                    <a:lnT w="19050" cap="flat" cmpd="sng" algn="ctr">
                      <a:solidFill>
                        <a:srgbClr val="0F644C"/>
                      </a:solidFill>
                      <a:prstDash val="solid"/>
                      <a:round/>
                      <a:headEnd type="none" w="med" len="med"/>
                      <a:tailEnd type="none" w="med" len="med"/>
                    </a:lnT>
                    <a:lnB w="19050" cap="flat" cmpd="sng" algn="ctr">
                      <a:solidFill>
                        <a:srgbClr val="0F644C"/>
                      </a:solidFill>
                      <a:prstDash val="solid"/>
                      <a:round/>
                      <a:headEnd type="none" w="med" len="med"/>
                      <a:tailEnd type="none" w="med" len="med"/>
                    </a:lnB>
                    <a:solidFill>
                      <a:srgbClr val="2B4A9D"/>
                    </a:solidFill>
                  </a:tcPr>
                </a:tc>
                <a:tc>
                  <a:txBody>
                    <a:bodyPr/>
                    <a:lstStyle/>
                    <a:p>
                      <a:pPr algn="ctr">
                        <a:lnSpc>
                          <a:spcPts val="3219"/>
                        </a:lnSpc>
                        <a:defRPr/>
                      </a:pPr>
                      <a:r>
                        <a:rPr lang="ro-MD" sz="2299" dirty="0" smtClean="0">
                          <a:solidFill>
                            <a:srgbClr val="000000"/>
                          </a:solidFill>
                          <a:latin typeface="DM Sans"/>
                          <a:ea typeface="DM Sans"/>
                          <a:cs typeface="DM Sans"/>
                          <a:sym typeface="DM Sans"/>
                        </a:rPr>
                        <a:t>3545.00</a:t>
                      </a:r>
                      <a:endParaRPr lang="en-US" sz="1100" dirty="0"/>
                    </a:p>
                  </a:txBody>
                  <a:tcPr marL="190500" marR="190500" marT="190500" marB="190500" anchor="ctr">
                    <a:lnL w="19050" cap="flat" cmpd="sng" algn="ctr">
                      <a:solidFill>
                        <a:srgbClr val="0F644C"/>
                      </a:solidFill>
                      <a:prstDash val="solid"/>
                      <a:round/>
                      <a:headEnd type="none" w="med" len="med"/>
                      <a:tailEnd type="none" w="med" len="med"/>
                    </a:lnL>
                    <a:lnR w="19050" cap="flat" cmpd="sng" algn="ctr">
                      <a:solidFill>
                        <a:srgbClr val="0F644C"/>
                      </a:solidFill>
                      <a:prstDash val="solid"/>
                      <a:round/>
                      <a:headEnd type="none" w="med" len="med"/>
                      <a:tailEnd type="none" w="med" len="med"/>
                    </a:lnR>
                    <a:lnT w="19050" cap="flat" cmpd="sng" algn="ctr">
                      <a:solidFill>
                        <a:srgbClr val="0F644C"/>
                      </a:solidFill>
                      <a:prstDash val="solid"/>
                      <a:round/>
                      <a:headEnd type="none" w="med" len="med"/>
                      <a:tailEnd type="none" w="med" len="med"/>
                    </a:lnT>
                    <a:lnB w="19050" cap="flat" cmpd="sng" algn="ctr">
                      <a:solidFill>
                        <a:srgbClr val="0F644C"/>
                      </a:solidFill>
                      <a:prstDash val="solid"/>
                      <a:round/>
                      <a:headEnd type="none" w="med" len="med"/>
                      <a:tailEnd type="none" w="med" len="med"/>
                    </a:lnB>
                    <a:solidFill>
                      <a:srgbClr val="A4C5D4"/>
                    </a:solidFill>
                  </a:tcPr>
                </a:tc>
                <a:tc>
                  <a:txBody>
                    <a:bodyPr/>
                    <a:lstStyle/>
                    <a:p>
                      <a:pPr algn="ctr">
                        <a:lnSpc>
                          <a:spcPts val="3219"/>
                        </a:lnSpc>
                        <a:defRPr/>
                      </a:pPr>
                      <a:r>
                        <a:rPr lang="en-US" sz="2299">
                          <a:solidFill>
                            <a:srgbClr val="000000"/>
                          </a:solidFill>
                          <a:latin typeface="DM Sans"/>
                          <a:ea typeface="DM Sans"/>
                          <a:cs typeface="DM Sans"/>
                          <a:sym typeface="DM Sans"/>
                        </a:rPr>
                        <a:t>Impozit pe venit persoane fizice</a:t>
                      </a:r>
                      <a:endParaRPr lang="en-US" sz="1100"/>
                    </a:p>
                  </a:txBody>
                  <a:tcPr marL="190500" marR="190500" marT="190500" marB="190500" anchor="ctr">
                    <a:lnL w="19050" cap="flat" cmpd="sng" algn="ctr">
                      <a:solidFill>
                        <a:srgbClr val="0F644C"/>
                      </a:solidFill>
                      <a:prstDash val="solid"/>
                      <a:round/>
                      <a:headEnd type="none" w="med" len="med"/>
                      <a:tailEnd type="none" w="med" len="med"/>
                    </a:lnL>
                    <a:lnR w="19050" cap="flat" cmpd="sng" algn="ctr">
                      <a:solidFill>
                        <a:srgbClr val="0F644C"/>
                      </a:solidFill>
                      <a:prstDash val="solid"/>
                      <a:round/>
                      <a:headEnd type="none" w="med" len="med"/>
                      <a:tailEnd type="none" w="med" len="med"/>
                    </a:lnR>
                    <a:lnT w="19050" cap="flat" cmpd="sng" algn="ctr">
                      <a:solidFill>
                        <a:srgbClr val="0F644C"/>
                      </a:solidFill>
                      <a:prstDash val="solid"/>
                      <a:round/>
                      <a:headEnd type="none" w="med" len="med"/>
                      <a:tailEnd type="none" w="med" len="med"/>
                    </a:lnT>
                    <a:lnB w="19050" cap="flat" cmpd="sng" algn="ctr">
                      <a:solidFill>
                        <a:srgbClr val="0F644C"/>
                      </a:solidFill>
                      <a:prstDash val="solid"/>
                      <a:round/>
                      <a:headEnd type="none" w="med" len="med"/>
                      <a:tailEnd type="none" w="med" len="med"/>
                    </a:lnB>
                    <a:solidFill>
                      <a:srgbClr val="A4C5D4"/>
                    </a:solidFill>
                  </a:tcPr>
                </a:tc>
                <a:extLst>
                  <a:ext uri="{0D108BD9-81ED-4DB2-BD59-A6C34878D82A}">
                    <a16:rowId xmlns:a16="http://schemas.microsoft.com/office/drawing/2014/main" val="10002"/>
                  </a:ext>
                </a:extLst>
              </a:tr>
              <a:tr h="841359">
                <a:tc>
                  <a:txBody>
                    <a:bodyPr/>
                    <a:lstStyle/>
                    <a:p>
                      <a:pPr algn="ctr">
                        <a:lnSpc>
                          <a:spcPts val="3219"/>
                        </a:lnSpc>
                        <a:defRPr/>
                      </a:pPr>
                      <a:r>
                        <a:rPr lang="en-US" sz="2299">
                          <a:solidFill>
                            <a:srgbClr val="FFFFFF"/>
                          </a:solidFill>
                          <a:latin typeface="Decalotype"/>
                          <a:ea typeface="Decalotype"/>
                          <a:cs typeface="Decalotype"/>
                          <a:sym typeface="Decalotype"/>
                        </a:rPr>
                        <a:t>3.</a:t>
                      </a:r>
                      <a:endParaRPr lang="en-US" sz="1100"/>
                    </a:p>
                  </a:txBody>
                  <a:tcPr marL="190500" marR="190500" marT="190500" marB="190500" anchor="ctr">
                    <a:lnL w="19050" cap="flat" cmpd="sng" algn="ctr">
                      <a:solidFill>
                        <a:srgbClr val="0F644C"/>
                      </a:solidFill>
                      <a:prstDash val="solid"/>
                      <a:round/>
                      <a:headEnd type="none" w="med" len="med"/>
                      <a:tailEnd type="none" w="med" len="med"/>
                    </a:lnL>
                    <a:lnR w="19050" cap="flat" cmpd="sng" algn="ctr">
                      <a:solidFill>
                        <a:srgbClr val="0F644C"/>
                      </a:solidFill>
                      <a:prstDash val="solid"/>
                      <a:round/>
                      <a:headEnd type="none" w="med" len="med"/>
                      <a:tailEnd type="none" w="med" len="med"/>
                    </a:lnR>
                    <a:lnT w="19050" cap="flat" cmpd="sng" algn="ctr">
                      <a:solidFill>
                        <a:srgbClr val="0F644C"/>
                      </a:solidFill>
                      <a:prstDash val="solid"/>
                      <a:round/>
                      <a:headEnd type="none" w="med" len="med"/>
                      <a:tailEnd type="none" w="med" len="med"/>
                    </a:lnT>
                    <a:lnB w="19050" cap="flat" cmpd="sng" algn="ctr">
                      <a:solidFill>
                        <a:srgbClr val="0F644C"/>
                      </a:solidFill>
                      <a:prstDash val="solid"/>
                      <a:round/>
                      <a:headEnd type="none" w="med" len="med"/>
                      <a:tailEnd type="none" w="med" len="med"/>
                    </a:lnB>
                    <a:solidFill>
                      <a:srgbClr val="2B4A9D"/>
                    </a:solidFill>
                  </a:tcPr>
                </a:tc>
                <a:tc>
                  <a:txBody>
                    <a:bodyPr/>
                    <a:lstStyle/>
                    <a:p>
                      <a:pPr algn="ctr">
                        <a:lnSpc>
                          <a:spcPts val="3219"/>
                        </a:lnSpc>
                        <a:defRPr/>
                      </a:pPr>
                      <a:r>
                        <a:rPr lang="ro-MD" sz="2299" dirty="0" smtClean="0">
                          <a:solidFill>
                            <a:srgbClr val="000000"/>
                          </a:solidFill>
                          <a:latin typeface="DM Sans"/>
                          <a:ea typeface="DM Sans"/>
                          <a:cs typeface="DM Sans"/>
                          <a:sym typeface="DM Sans"/>
                        </a:rPr>
                        <a:t>110.50</a:t>
                      </a:r>
                      <a:endParaRPr lang="en-US" sz="1100" dirty="0"/>
                    </a:p>
                  </a:txBody>
                  <a:tcPr marL="190500" marR="190500" marT="190500" marB="190500" anchor="ctr">
                    <a:lnL w="19050" cap="flat" cmpd="sng" algn="ctr">
                      <a:solidFill>
                        <a:srgbClr val="0F644C"/>
                      </a:solidFill>
                      <a:prstDash val="solid"/>
                      <a:round/>
                      <a:headEnd type="none" w="med" len="med"/>
                      <a:tailEnd type="none" w="med" len="med"/>
                    </a:lnL>
                    <a:lnR w="19050" cap="flat" cmpd="sng" algn="ctr">
                      <a:solidFill>
                        <a:srgbClr val="0F644C"/>
                      </a:solidFill>
                      <a:prstDash val="solid"/>
                      <a:round/>
                      <a:headEnd type="none" w="med" len="med"/>
                      <a:tailEnd type="none" w="med" len="med"/>
                    </a:lnR>
                    <a:lnT w="19050" cap="flat" cmpd="sng" algn="ctr">
                      <a:solidFill>
                        <a:srgbClr val="0F644C"/>
                      </a:solidFill>
                      <a:prstDash val="solid"/>
                      <a:round/>
                      <a:headEnd type="none" w="med" len="med"/>
                      <a:tailEnd type="none" w="med" len="med"/>
                    </a:lnT>
                    <a:lnB w="19050" cap="flat" cmpd="sng" algn="ctr">
                      <a:solidFill>
                        <a:srgbClr val="0F644C"/>
                      </a:solidFill>
                      <a:prstDash val="solid"/>
                      <a:round/>
                      <a:headEnd type="none" w="med" len="med"/>
                      <a:tailEnd type="none" w="med" len="med"/>
                    </a:lnB>
                    <a:solidFill>
                      <a:srgbClr val="A4C5D4"/>
                    </a:solidFill>
                  </a:tcPr>
                </a:tc>
                <a:tc>
                  <a:txBody>
                    <a:bodyPr/>
                    <a:lstStyle/>
                    <a:p>
                      <a:pPr algn="ctr">
                        <a:lnSpc>
                          <a:spcPts val="3219"/>
                        </a:lnSpc>
                        <a:defRPr/>
                      </a:pPr>
                      <a:r>
                        <a:rPr lang="en-US" sz="2299">
                          <a:solidFill>
                            <a:srgbClr val="000000"/>
                          </a:solidFill>
                          <a:latin typeface="DM Sans"/>
                          <a:ea typeface="DM Sans"/>
                          <a:cs typeface="DM Sans"/>
                          <a:sym typeface="DM Sans"/>
                        </a:rPr>
                        <a:t>Arenda și locațiunea</a:t>
                      </a:r>
                      <a:endParaRPr lang="en-US" sz="1100"/>
                    </a:p>
                  </a:txBody>
                  <a:tcPr marL="190500" marR="190500" marT="190500" marB="190500" anchor="ctr">
                    <a:lnL w="19050" cap="flat" cmpd="sng" algn="ctr">
                      <a:solidFill>
                        <a:srgbClr val="0F644C"/>
                      </a:solidFill>
                      <a:prstDash val="solid"/>
                      <a:round/>
                      <a:headEnd type="none" w="med" len="med"/>
                      <a:tailEnd type="none" w="med" len="med"/>
                    </a:lnL>
                    <a:lnR w="19050" cap="flat" cmpd="sng" algn="ctr">
                      <a:solidFill>
                        <a:srgbClr val="0F644C"/>
                      </a:solidFill>
                      <a:prstDash val="solid"/>
                      <a:round/>
                      <a:headEnd type="none" w="med" len="med"/>
                      <a:tailEnd type="none" w="med" len="med"/>
                    </a:lnR>
                    <a:lnT w="19050" cap="flat" cmpd="sng" algn="ctr">
                      <a:solidFill>
                        <a:srgbClr val="0F644C"/>
                      </a:solidFill>
                      <a:prstDash val="solid"/>
                      <a:round/>
                      <a:headEnd type="none" w="med" len="med"/>
                      <a:tailEnd type="none" w="med" len="med"/>
                    </a:lnT>
                    <a:lnB w="19050" cap="flat" cmpd="sng" algn="ctr">
                      <a:solidFill>
                        <a:srgbClr val="0F644C"/>
                      </a:solidFill>
                      <a:prstDash val="solid"/>
                      <a:round/>
                      <a:headEnd type="none" w="med" len="med"/>
                      <a:tailEnd type="none" w="med" len="med"/>
                    </a:lnB>
                    <a:solidFill>
                      <a:srgbClr val="A4C5D4"/>
                    </a:solidFill>
                  </a:tcPr>
                </a:tc>
                <a:extLst>
                  <a:ext uri="{0D108BD9-81ED-4DB2-BD59-A6C34878D82A}">
                    <a16:rowId xmlns:a16="http://schemas.microsoft.com/office/drawing/2014/main" val="10003"/>
                  </a:ext>
                </a:extLst>
              </a:tr>
              <a:tr h="841359">
                <a:tc>
                  <a:txBody>
                    <a:bodyPr/>
                    <a:lstStyle/>
                    <a:p>
                      <a:pPr algn="ctr">
                        <a:lnSpc>
                          <a:spcPts val="3219"/>
                        </a:lnSpc>
                        <a:defRPr/>
                      </a:pPr>
                      <a:r>
                        <a:rPr lang="en-US" sz="2299">
                          <a:solidFill>
                            <a:srgbClr val="FFFFFF"/>
                          </a:solidFill>
                          <a:latin typeface="Decalotype"/>
                          <a:ea typeface="Decalotype"/>
                          <a:cs typeface="Decalotype"/>
                          <a:sym typeface="Decalotype"/>
                        </a:rPr>
                        <a:t>4.</a:t>
                      </a:r>
                      <a:endParaRPr lang="en-US" sz="1100"/>
                    </a:p>
                  </a:txBody>
                  <a:tcPr marL="190500" marR="190500" marT="190500" marB="190500" anchor="ctr">
                    <a:lnL w="19050" cap="flat" cmpd="sng" algn="ctr">
                      <a:solidFill>
                        <a:srgbClr val="0F644C"/>
                      </a:solidFill>
                      <a:prstDash val="solid"/>
                      <a:round/>
                      <a:headEnd type="none" w="med" len="med"/>
                      <a:tailEnd type="none" w="med" len="med"/>
                    </a:lnL>
                    <a:lnR w="19050" cap="flat" cmpd="sng" algn="ctr">
                      <a:solidFill>
                        <a:srgbClr val="0F644C"/>
                      </a:solidFill>
                      <a:prstDash val="solid"/>
                      <a:round/>
                      <a:headEnd type="none" w="med" len="med"/>
                      <a:tailEnd type="none" w="med" len="med"/>
                    </a:lnR>
                    <a:lnT w="19050" cap="flat" cmpd="sng" algn="ctr">
                      <a:solidFill>
                        <a:srgbClr val="0F644C"/>
                      </a:solidFill>
                      <a:prstDash val="solid"/>
                      <a:round/>
                      <a:headEnd type="none" w="med" len="med"/>
                      <a:tailEnd type="none" w="med" len="med"/>
                    </a:lnT>
                    <a:lnB w="19050" cap="flat" cmpd="sng" algn="ctr">
                      <a:solidFill>
                        <a:srgbClr val="0F644C"/>
                      </a:solidFill>
                      <a:prstDash val="solid"/>
                      <a:round/>
                      <a:headEnd type="none" w="med" len="med"/>
                      <a:tailEnd type="none" w="med" len="med"/>
                    </a:lnB>
                    <a:solidFill>
                      <a:srgbClr val="2B4A9D"/>
                    </a:solidFill>
                  </a:tcPr>
                </a:tc>
                <a:tc>
                  <a:txBody>
                    <a:bodyPr/>
                    <a:lstStyle/>
                    <a:p>
                      <a:pPr algn="ctr">
                        <a:lnSpc>
                          <a:spcPts val="3219"/>
                        </a:lnSpc>
                        <a:defRPr/>
                      </a:pPr>
                      <a:r>
                        <a:rPr lang="ro-MD" sz="2299" dirty="0" smtClean="0">
                          <a:solidFill>
                            <a:srgbClr val="000000"/>
                          </a:solidFill>
                          <a:latin typeface="DM Sans"/>
                          <a:ea typeface="DM Sans"/>
                          <a:cs typeface="DM Sans"/>
                          <a:sym typeface="DM Sans"/>
                        </a:rPr>
                        <a:t>178.00</a:t>
                      </a:r>
                      <a:endParaRPr lang="en-US" sz="1100" dirty="0"/>
                    </a:p>
                  </a:txBody>
                  <a:tcPr marL="190500" marR="190500" marT="190500" marB="190500" anchor="ctr">
                    <a:lnL w="19050" cap="flat" cmpd="sng" algn="ctr">
                      <a:solidFill>
                        <a:srgbClr val="0F644C"/>
                      </a:solidFill>
                      <a:prstDash val="solid"/>
                      <a:round/>
                      <a:headEnd type="none" w="med" len="med"/>
                      <a:tailEnd type="none" w="med" len="med"/>
                    </a:lnL>
                    <a:lnR w="19050" cap="flat" cmpd="sng" algn="ctr">
                      <a:solidFill>
                        <a:srgbClr val="0F644C"/>
                      </a:solidFill>
                      <a:prstDash val="solid"/>
                      <a:round/>
                      <a:headEnd type="none" w="med" len="med"/>
                      <a:tailEnd type="none" w="med" len="med"/>
                    </a:lnR>
                    <a:lnT w="19050" cap="flat" cmpd="sng" algn="ctr">
                      <a:solidFill>
                        <a:srgbClr val="0F644C"/>
                      </a:solidFill>
                      <a:prstDash val="solid"/>
                      <a:round/>
                      <a:headEnd type="none" w="med" len="med"/>
                      <a:tailEnd type="none" w="med" len="med"/>
                    </a:lnT>
                    <a:lnB w="19050" cap="flat" cmpd="sng" algn="ctr">
                      <a:solidFill>
                        <a:srgbClr val="0F644C"/>
                      </a:solidFill>
                      <a:prstDash val="solid"/>
                      <a:round/>
                      <a:headEnd type="none" w="med" len="med"/>
                      <a:tailEnd type="none" w="med" len="med"/>
                    </a:lnB>
                    <a:solidFill>
                      <a:srgbClr val="A4C5D4"/>
                    </a:solidFill>
                  </a:tcPr>
                </a:tc>
                <a:tc>
                  <a:txBody>
                    <a:bodyPr/>
                    <a:lstStyle/>
                    <a:p>
                      <a:pPr algn="ctr">
                        <a:lnSpc>
                          <a:spcPts val="3219"/>
                        </a:lnSpc>
                        <a:defRPr/>
                      </a:pPr>
                      <a:r>
                        <a:rPr lang="en-US" sz="2299">
                          <a:solidFill>
                            <a:srgbClr val="000000"/>
                          </a:solidFill>
                          <a:latin typeface="DM Sans"/>
                          <a:ea typeface="DM Sans"/>
                          <a:cs typeface="DM Sans"/>
                          <a:sym typeface="DM Sans"/>
                        </a:rPr>
                        <a:t>Încasarea serviciilor cu plată</a:t>
                      </a:r>
                      <a:endParaRPr lang="en-US" sz="1100"/>
                    </a:p>
                  </a:txBody>
                  <a:tcPr marL="190500" marR="190500" marT="190500" marB="190500" anchor="ctr">
                    <a:lnL w="19050" cap="flat" cmpd="sng" algn="ctr">
                      <a:solidFill>
                        <a:srgbClr val="0F644C"/>
                      </a:solidFill>
                      <a:prstDash val="solid"/>
                      <a:round/>
                      <a:headEnd type="none" w="med" len="med"/>
                      <a:tailEnd type="none" w="med" len="med"/>
                    </a:lnL>
                    <a:lnR w="19050" cap="flat" cmpd="sng" algn="ctr">
                      <a:solidFill>
                        <a:srgbClr val="0F644C"/>
                      </a:solidFill>
                      <a:prstDash val="solid"/>
                      <a:round/>
                      <a:headEnd type="none" w="med" len="med"/>
                      <a:tailEnd type="none" w="med" len="med"/>
                    </a:lnR>
                    <a:lnT w="19050" cap="flat" cmpd="sng" algn="ctr">
                      <a:solidFill>
                        <a:srgbClr val="0F644C"/>
                      </a:solidFill>
                      <a:prstDash val="solid"/>
                      <a:round/>
                      <a:headEnd type="none" w="med" len="med"/>
                      <a:tailEnd type="none" w="med" len="med"/>
                    </a:lnT>
                    <a:lnB w="19050" cap="flat" cmpd="sng" algn="ctr">
                      <a:solidFill>
                        <a:srgbClr val="0F644C"/>
                      </a:solidFill>
                      <a:prstDash val="solid"/>
                      <a:round/>
                      <a:headEnd type="none" w="med" len="med"/>
                      <a:tailEnd type="none" w="med" len="med"/>
                    </a:lnB>
                    <a:solidFill>
                      <a:srgbClr val="A4C5D4"/>
                    </a:solidFill>
                  </a:tcPr>
                </a:tc>
                <a:extLst>
                  <a:ext uri="{0D108BD9-81ED-4DB2-BD59-A6C34878D82A}">
                    <a16:rowId xmlns:a16="http://schemas.microsoft.com/office/drawing/2014/main" val="10004"/>
                  </a:ext>
                </a:extLst>
              </a:tr>
              <a:tr h="843067">
                <a:tc>
                  <a:txBody>
                    <a:bodyPr/>
                    <a:lstStyle/>
                    <a:p>
                      <a:pPr algn="ctr">
                        <a:lnSpc>
                          <a:spcPts val="3219"/>
                        </a:lnSpc>
                        <a:defRPr/>
                      </a:pPr>
                      <a:r>
                        <a:rPr lang="en-US" sz="2299">
                          <a:solidFill>
                            <a:srgbClr val="FFFFFF"/>
                          </a:solidFill>
                          <a:latin typeface="Decalotype"/>
                          <a:ea typeface="Decalotype"/>
                          <a:cs typeface="Decalotype"/>
                          <a:sym typeface="Decalotype"/>
                        </a:rPr>
                        <a:t>5.</a:t>
                      </a:r>
                      <a:endParaRPr lang="en-US" sz="1100"/>
                    </a:p>
                  </a:txBody>
                  <a:tcPr marL="190500" marR="190500" marT="190500" marB="190500" anchor="ctr">
                    <a:lnL w="19050" cap="flat" cmpd="sng" algn="ctr">
                      <a:solidFill>
                        <a:srgbClr val="0F644C"/>
                      </a:solidFill>
                      <a:prstDash val="solid"/>
                      <a:round/>
                      <a:headEnd type="none" w="med" len="med"/>
                      <a:tailEnd type="none" w="med" len="med"/>
                    </a:lnL>
                    <a:lnR w="19050" cap="flat" cmpd="sng" algn="ctr">
                      <a:solidFill>
                        <a:srgbClr val="0F644C"/>
                      </a:solidFill>
                      <a:prstDash val="solid"/>
                      <a:round/>
                      <a:headEnd type="none" w="med" len="med"/>
                      <a:tailEnd type="none" w="med" len="med"/>
                    </a:lnR>
                    <a:lnT w="19050" cap="flat" cmpd="sng" algn="ctr">
                      <a:solidFill>
                        <a:srgbClr val="0F644C"/>
                      </a:solidFill>
                      <a:prstDash val="solid"/>
                      <a:round/>
                      <a:headEnd type="none" w="med" len="med"/>
                      <a:tailEnd type="none" w="med" len="med"/>
                    </a:lnT>
                    <a:lnB w="19050" cap="flat" cmpd="sng" algn="ctr">
                      <a:solidFill>
                        <a:srgbClr val="0F644C"/>
                      </a:solidFill>
                      <a:prstDash val="solid"/>
                      <a:round/>
                      <a:headEnd type="none" w="med" len="med"/>
                      <a:tailEnd type="none" w="med" len="med"/>
                    </a:lnB>
                    <a:solidFill>
                      <a:srgbClr val="2B4A9D"/>
                    </a:solidFill>
                  </a:tcPr>
                </a:tc>
                <a:tc>
                  <a:txBody>
                    <a:bodyPr/>
                    <a:lstStyle/>
                    <a:p>
                      <a:pPr algn="ctr">
                        <a:lnSpc>
                          <a:spcPts val="3219"/>
                        </a:lnSpc>
                        <a:defRPr/>
                      </a:pPr>
                      <a:r>
                        <a:rPr lang="ro-MD" sz="2299" dirty="0" smtClean="0">
                          <a:solidFill>
                            <a:srgbClr val="000000"/>
                          </a:solidFill>
                          <a:latin typeface="DM Sans"/>
                          <a:ea typeface="DM Sans"/>
                          <a:cs typeface="DM Sans"/>
                          <a:sym typeface="DM Sans"/>
                        </a:rPr>
                        <a:t>269.50</a:t>
                      </a:r>
                      <a:endParaRPr lang="en-US" sz="1100" dirty="0"/>
                    </a:p>
                  </a:txBody>
                  <a:tcPr marL="190500" marR="190500" marT="190500" marB="190500" anchor="ctr">
                    <a:lnL w="19050" cap="flat" cmpd="sng" algn="ctr">
                      <a:solidFill>
                        <a:srgbClr val="0F644C"/>
                      </a:solidFill>
                      <a:prstDash val="solid"/>
                      <a:round/>
                      <a:headEnd type="none" w="med" len="med"/>
                      <a:tailEnd type="none" w="med" len="med"/>
                    </a:lnL>
                    <a:lnR w="19050" cap="flat" cmpd="sng" algn="ctr">
                      <a:solidFill>
                        <a:srgbClr val="0F644C"/>
                      </a:solidFill>
                      <a:prstDash val="solid"/>
                      <a:round/>
                      <a:headEnd type="none" w="med" len="med"/>
                      <a:tailEnd type="none" w="med" len="med"/>
                    </a:lnR>
                    <a:lnT w="19050" cap="flat" cmpd="sng" algn="ctr">
                      <a:solidFill>
                        <a:srgbClr val="0F644C"/>
                      </a:solidFill>
                      <a:prstDash val="solid"/>
                      <a:round/>
                      <a:headEnd type="none" w="med" len="med"/>
                      <a:tailEnd type="none" w="med" len="med"/>
                    </a:lnT>
                    <a:lnB w="19050" cap="flat" cmpd="sng" algn="ctr">
                      <a:solidFill>
                        <a:srgbClr val="0F644C"/>
                      </a:solidFill>
                      <a:prstDash val="solid"/>
                      <a:round/>
                      <a:headEnd type="none" w="med" len="med"/>
                      <a:tailEnd type="none" w="med" len="med"/>
                    </a:lnB>
                    <a:solidFill>
                      <a:srgbClr val="A4C5D4"/>
                    </a:solidFill>
                  </a:tcPr>
                </a:tc>
                <a:tc>
                  <a:txBody>
                    <a:bodyPr/>
                    <a:lstStyle/>
                    <a:p>
                      <a:pPr algn="ctr">
                        <a:lnSpc>
                          <a:spcPts val="3219"/>
                        </a:lnSpc>
                        <a:defRPr/>
                      </a:pPr>
                      <a:r>
                        <a:rPr lang="en-US" sz="2299" dirty="0" err="1">
                          <a:solidFill>
                            <a:srgbClr val="000000"/>
                          </a:solidFill>
                          <a:latin typeface="DM Sans"/>
                          <a:ea typeface="DM Sans"/>
                          <a:cs typeface="DM Sans"/>
                          <a:sym typeface="DM Sans"/>
                        </a:rPr>
                        <a:t>Impozit</a:t>
                      </a:r>
                      <a:r>
                        <a:rPr lang="en-US" sz="2299" dirty="0">
                          <a:solidFill>
                            <a:srgbClr val="000000"/>
                          </a:solidFill>
                          <a:latin typeface="DM Sans"/>
                          <a:ea typeface="DM Sans"/>
                          <a:cs typeface="DM Sans"/>
                          <a:sym typeface="DM Sans"/>
                        </a:rPr>
                        <a:t> </a:t>
                      </a:r>
                      <a:r>
                        <a:rPr lang="en-US" sz="2299" dirty="0" err="1">
                          <a:solidFill>
                            <a:srgbClr val="000000"/>
                          </a:solidFill>
                          <a:latin typeface="DM Sans"/>
                          <a:ea typeface="DM Sans"/>
                          <a:cs typeface="DM Sans"/>
                          <a:sym typeface="DM Sans"/>
                        </a:rPr>
                        <a:t>funciar</a:t>
                      </a:r>
                      <a:r>
                        <a:rPr lang="en-US" sz="2299" dirty="0">
                          <a:solidFill>
                            <a:srgbClr val="000000"/>
                          </a:solidFill>
                          <a:latin typeface="DM Sans"/>
                          <a:ea typeface="DM Sans"/>
                          <a:cs typeface="DM Sans"/>
                          <a:sym typeface="DM Sans"/>
                        </a:rPr>
                        <a:t> </a:t>
                      </a:r>
                      <a:r>
                        <a:rPr lang="en-US" sz="2299" dirty="0" err="1">
                          <a:solidFill>
                            <a:srgbClr val="000000"/>
                          </a:solidFill>
                          <a:latin typeface="DM Sans"/>
                          <a:ea typeface="DM Sans"/>
                          <a:cs typeface="DM Sans"/>
                          <a:sym typeface="DM Sans"/>
                        </a:rPr>
                        <a:t>și</a:t>
                      </a:r>
                      <a:r>
                        <a:rPr lang="en-US" sz="2299" dirty="0">
                          <a:solidFill>
                            <a:srgbClr val="000000"/>
                          </a:solidFill>
                          <a:latin typeface="DM Sans"/>
                          <a:ea typeface="DM Sans"/>
                          <a:cs typeface="DM Sans"/>
                          <a:sym typeface="DM Sans"/>
                        </a:rPr>
                        <a:t> </a:t>
                      </a:r>
                      <a:r>
                        <a:rPr lang="en-US" sz="2299" dirty="0" err="1">
                          <a:solidFill>
                            <a:srgbClr val="000000"/>
                          </a:solidFill>
                          <a:latin typeface="DM Sans"/>
                          <a:ea typeface="DM Sans"/>
                          <a:cs typeface="DM Sans"/>
                          <a:sym typeface="DM Sans"/>
                        </a:rPr>
                        <a:t>bunuri</a:t>
                      </a:r>
                      <a:endParaRPr lang="en-US" sz="1100" dirty="0"/>
                    </a:p>
                  </a:txBody>
                  <a:tcPr marL="190500" marR="190500" marT="190500" marB="190500" anchor="ctr">
                    <a:lnL w="19050" cap="flat" cmpd="sng" algn="ctr">
                      <a:solidFill>
                        <a:srgbClr val="0F644C"/>
                      </a:solidFill>
                      <a:prstDash val="solid"/>
                      <a:round/>
                      <a:headEnd type="none" w="med" len="med"/>
                      <a:tailEnd type="none" w="med" len="med"/>
                    </a:lnL>
                    <a:lnR w="19050" cap="flat" cmpd="sng" algn="ctr">
                      <a:solidFill>
                        <a:srgbClr val="0F644C"/>
                      </a:solidFill>
                      <a:prstDash val="solid"/>
                      <a:round/>
                      <a:headEnd type="none" w="med" len="med"/>
                      <a:tailEnd type="none" w="med" len="med"/>
                    </a:lnR>
                    <a:lnT w="19050" cap="flat" cmpd="sng" algn="ctr">
                      <a:solidFill>
                        <a:srgbClr val="0F644C"/>
                      </a:solidFill>
                      <a:prstDash val="solid"/>
                      <a:round/>
                      <a:headEnd type="none" w="med" len="med"/>
                      <a:tailEnd type="none" w="med" len="med"/>
                    </a:lnT>
                    <a:lnB w="19050" cap="flat" cmpd="sng" algn="ctr">
                      <a:solidFill>
                        <a:srgbClr val="0F644C"/>
                      </a:solidFill>
                      <a:prstDash val="solid"/>
                      <a:round/>
                      <a:headEnd type="none" w="med" len="med"/>
                      <a:tailEnd type="none" w="med" len="med"/>
                    </a:lnB>
                    <a:solidFill>
                      <a:srgbClr val="A4C5D4"/>
                    </a:solidFill>
                  </a:tcPr>
                </a:tc>
                <a:extLst>
                  <a:ext uri="{0D108BD9-81ED-4DB2-BD59-A6C34878D82A}">
                    <a16:rowId xmlns:a16="http://schemas.microsoft.com/office/drawing/2014/main" val="10005"/>
                  </a:ext>
                </a:extLst>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0800000">
            <a:off x="0" y="-2268080"/>
            <a:ext cx="22439795" cy="22439795"/>
          </a:xfrm>
          <a:custGeom>
            <a:avLst/>
            <a:gdLst/>
            <a:ahLst/>
            <a:cxnLst/>
            <a:rect l="l" t="t" r="r" b="b"/>
            <a:pathLst>
              <a:path w="22439795" h="22439795">
                <a:moveTo>
                  <a:pt x="0" y="0"/>
                </a:moveTo>
                <a:lnTo>
                  <a:pt x="22439795" y="0"/>
                </a:lnTo>
                <a:lnTo>
                  <a:pt x="22439795" y="22439795"/>
                </a:lnTo>
                <a:lnTo>
                  <a:pt x="0" y="22439795"/>
                </a:lnTo>
                <a:lnTo>
                  <a:pt x="0" y="0"/>
                </a:lnTo>
                <a:close/>
              </a:path>
            </a:pathLst>
          </a:custGeom>
          <a:blipFill>
            <a:blip r:embed="rId2">
              <a:extLst>
                <a:ext uri="{96DAC541-7B7A-43D3-8B79-37D633B846F1}">
                  <asvg:svgBlip xmlns="" xmlns:asvg="http://schemas.microsoft.com/office/drawing/2016/SVG/main" r:embed="rId3"/>
                </a:ext>
              </a:extLst>
            </a:blip>
            <a:stretch>
              <a:fillRect/>
            </a:stretch>
          </a:blipFill>
        </p:spPr>
      </p:sp>
      <p:pic>
        <p:nvPicPr>
          <p:cNvPr id="3" name="Picture 3"/>
          <p:cNvPicPr>
            <a:picLocks noChangeAspect="1"/>
          </p:cNvPicPr>
          <p:nvPr/>
        </p:nvPicPr>
        <p:blipFill>
          <a:blip r:embed="rId4"/>
          <a:stretch>
            <a:fillRect/>
          </a:stretch>
        </p:blipFill>
        <p:spPr>
          <a:xfrm>
            <a:off x="-1600200" y="419100"/>
            <a:ext cx="20759944" cy="10919305"/>
          </a:xfrm>
          <a:prstGeom prst="rect">
            <a:avLst/>
          </a:prstGeom>
        </p:spPr>
      </p:pic>
      <p:sp>
        <p:nvSpPr>
          <p:cNvPr id="4" name="TextBox 4"/>
          <p:cNvSpPr txBox="1"/>
          <p:nvPr/>
        </p:nvSpPr>
        <p:spPr>
          <a:xfrm>
            <a:off x="16252976" y="2437156"/>
            <a:ext cx="1501624" cy="359073"/>
          </a:xfrm>
          <a:prstGeom prst="rect">
            <a:avLst/>
          </a:prstGeom>
        </p:spPr>
        <p:txBody>
          <a:bodyPr wrap="square" lIns="0" tIns="0" rIns="0" bIns="0" rtlCol="0" anchor="t">
            <a:spAutoFit/>
          </a:bodyPr>
          <a:lstStyle/>
          <a:p>
            <a:pPr algn="ctr">
              <a:lnSpc>
                <a:spcPts val="2800"/>
              </a:lnSpc>
              <a:spcBef>
                <a:spcPct val="0"/>
              </a:spcBef>
            </a:pPr>
            <a:r>
              <a:rPr lang="en-US" sz="2000" b="1" spc="200" dirty="0" smtClean="0">
                <a:solidFill>
                  <a:srgbClr val="000000"/>
                </a:solidFill>
                <a:latin typeface="DM Sans Bold"/>
                <a:ea typeface="DM Sans Bold"/>
                <a:cs typeface="DM Sans Bold"/>
                <a:sym typeface="DM Sans Bold"/>
              </a:rPr>
              <a:t>3</a:t>
            </a:r>
            <a:r>
              <a:rPr lang="ro-MD" sz="2000" b="1" spc="200" dirty="0" smtClean="0">
                <a:solidFill>
                  <a:srgbClr val="000000"/>
                </a:solidFill>
                <a:latin typeface="DM Sans Bold"/>
                <a:ea typeface="DM Sans Bold"/>
                <a:cs typeface="DM Sans Bold"/>
                <a:sym typeface="DM Sans Bold"/>
              </a:rPr>
              <a:t>857,80</a:t>
            </a:r>
            <a:endParaRPr lang="en-US" sz="2000" b="1" spc="200" dirty="0">
              <a:solidFill>
                <a:srgbClr val="000000"/>
              </a:solidFill>
              <a:latin typeface="DM Sans Bold"/>
              <a:ea typeface="DM Sans Bold"/>
              <a:cs typeface="DM Sans Bold"/>
              <a:sym typeface="DM Sans Bold"/>
            </a:endParaRPr>
          </a:p>
        </p:txBody>
      </p:sp>
      <p:sp>
        <p:nvSpPr>
          <p:cNvPr id="5" name="TextBox 5"/>
          <p:cNvSpPr txBox="1"/>
          <p:nvPr/>
        </p:nvSpPr>
        <p:spPr>
          <a:xfrm>
            <a:off x="13119290" y="3362506"/>
            <a:ext cx="1195507" cy="349250"/>
          </a:xfrm>
          <a:prstGeom prst="rect">
            <a:avLst/>
          </a:prstGeom>
        </p:spPr>
        <p:txBody>
          <a:bodyPr lIns="0" tIns="0" rIns="0" bIns="0" rtlCol="0" anchor="t">
            <a:spAutoFit/>
          </a:bodyPr>
          <a:lstStyle/>
          <a:p>
            <a:pPr algn="ctr">
              <a:lnSpc>
                <a:spcPts val="2800"/>
              </a:lnSpc>
              <a:spcBef>
                <a:spcPct val="0"/>
              </a:spcBef>
            </a:pPr>
            <a:r>
              <a:rPr lang="ro-MD" sz="2000" b="1" spc="200" dirty="0" smtClean="0">
                <a:solidFill>
                  <a:srgbClr val="000000"/>
                </a:solidFill>
                <a:latin typeface="DM Sans Bold"/>
                <a:ea typeface="DM Sans Bold"/>
                <a:cs typeface="DM Sans Bold"/>
                <a:sym typeface="DM Sans Bold"/>
              </a:rPr>
              <a:t>2715,60</a:t>
            </a:r>
            <a:endParaRPr lang="en-US" sz="2000" b="1" spc="200" dirty="0">
              <a:solidFill>
                <a:srgbClr val="000000"/>
              </a:solidFill>
              <a:latin typeface="DM Sans Bold"/>
              <a:ea typeface="DM Sans Bold"/>
              <a:cs typeface="DM Sans Bold"/>
              <a:sym typeface="DM Sans Bold"/>
            </a:endParaRPr>
          </a:p>
        </p:txBody>
      </p:sp>
      <p:sp>
        <p:nvSpPr>
          <p:cNvPr id="6" name="TextBox 6"/>
          <p:cNvSpPr txBox="1"/>
          <p:nvPr/>
        </p:nvSpPr>
        <p:spPr>
          <a:xfrm>
            <a:off x="8498149" y="4284276"/>
            <a:ext cx="1248809" cy="359073"/>
          </a:xfrm>
          <a:prstGeom prst="rect">
            <a:avLst/>
          </a:prstGeom>
        </p:spPr>
        <p:txBody>
          <a:bodyPr wrap="square" lIns="0" tIns="0" rIns="0" bIns="0" rtlCol="0" anchor="t">
            <a:spAutoFit/>
          </a:bodyPr>
          <a:lstStyle/>
          <a:p>
            <a:pPr algn="ctr">
              <a:lnSpc>
                <a:spcPts val="2800"/>
              </a:lnSpc>
              <a:spcBef>
                <a:spcPct val="0"/>
              </a:spcBef>
            </a:pPr>
            <a:r>
              <a:rPr lang="ro-MD" sz="2000" b="1" spc="200" dirty="0" smtClean="0">
                <a:solidFill>
                  <a:srgbClr val="000000"/>
                </a:solidFill>
                <a:latin typeface="DM Sans Bold"/>
                <a:ea typeface="DM Sans Bold"/>
                <a:cs typeface="DM Sans Bold"/>
                <a:sym typeface="DM Sans Bold"/>
              </a:rPr>
              <a:t>860,60</a:t>
            </a:r>
            <a:endParaRPr lang="en-US" sz="2000" b="1" spc="200" dirty="0">
              <a:solidFill>
                <a:srgbClr val="000000"/>
              </a:solidFill>
              <a:latin typeface="DM Sans Bold"/>
              <a:ea typeface="DM Sans Bold"/>
              <a:cs typeface="DM Sans Bold"/>
              <a:sym typeface="DM Sans Bold"/>
            </a:endParaRPr>
          </a:p>
        </p:txBody>
      </p:sp>
      <p:sp>
        <p:nvSpPr>
          <p:cNvPr id="7" name="TextBox 7"/>
          <p:cNvSpPr txBox="1"/>
          <p:nvPr/>
        </p:nvSpPr>
        <p:spPr>
          <a:xfrm>
            <a:off x="9746959" y="5146572"/>
            <a:ext cx="1126450" cy="349250"/>
          </a:xfrm>
          <a:prstGeom prst="rect">
            <a:avLst/>
          </a:prstGeom>
        </p:spPr>
        <p:txBody>
          <a:bodyPr lIns="0" tIns="0" rIns="0" bIns="0" rtlCol="0" anchor="t">
            <a:spAutoFit/>
          </a:bodyPr>
          <a:lstStyle/>
          <a:p>
            <a:pPr algn="ctr">
              <a:lnSpc>
                <a:spcPts val="2800"/>
              </a:lnSpc>
              <a:spcBef>
                <a:spcPct val="0"/>
              </a:spcBef>
            </a:pPr>
            <a:r>
              <a:rPr lang="ro-MD" sz="2000" b="1" spc="200" dirty="0" smtClean="0">
                <a:solidFill>
                  <a:srgbClr val="000000"/>
                </a:solidFill>
                <a:latin typeface="DM Sans Bold"/>
                <a:ea typeface="DM Sans Bold"/>
                <a:cs typeface="DM Sans Bold"/>
                <a:sym typeface="DM Sans Bold"/>
              </a:rPr>
              <a:t>1319,80</a:t>
            </a:r>
            <a:endParaRPr lang="en-US" sz="2000" b="1" spc="200" dirty="0">
              <a:solidFill>
                <a:srgbClr val="000000"/>
              </a:solidFill>
              <a:latin typeface="DM Sans Bold"/>
              <a:ea typeface="DM Sans Bold"/>
              <a:cs typeface="DM Sans Bold"/>
              <a:sym typeface="DM Sans Bold"/>
            </a:endParaRPr>
          </a:p>
        </p:txBody>
      </p:sp>
      <p:sp>
        <p:nvSpPr>
          <p:cNvPr id="8" name="TextBox 8"/>
          <p:cNvSpPr txBox="1"/>
          <p:nvPr/>
        </p:nvSpPr>
        <p:spPr>
          <a:xfrm>
            <a:off x="7620000" y="6057900"/>
            <a:ext cx="1392664" cy="342594"/>
          </a:xfrm>
          <a:prstGeom prst="rect">
            <a:avLst/>
          </a:prstGeom>
        </p:spPr>
        <p:txBody>
          <a:bodyPr wrap="square" lIns="0" tIns="0" rIns="0" bIns="0" rtlCol="0" anchor="t">
            <a:spAutoFit/>
          </a:bodyPr>
          <a:lstStyle/>
          <a:p>
            <a:pPr algn="ctr">
              <a:lnSpc>
                <a:spcPts val="2800"/>
              </a:lnSpc>
              <a:spcBef>
                <a:spcPct val="0"/>
              </a:spcBef>
            </a:pPr>
            <a:r>
              <a:rPr lang="ro-MD" sz="2000" b="1" spc="200" dirty="0" smtClean="0">
                <a:solidFill>
                  <a:srgbClr val="000000"/>
                </a:solidFill>
                <a:latin typeface="DM Sans Bold"/>
                <a:ea typeface="DM Sans Bold"/>
                <a:cs typeface="DM Sans Bold"/>
                <a:sym typeface="DM Sans Bold"/>
              </a:rPr>
              <a:t>350,00</a:t>
            </a:r>
            <a:endParaRPr lang="en-US" sz="2000" b="1" spc="200" dirty="0">
              <a:solidFill>
                <a:srgbClr val="000000"/>
              </a:solidFill>
              <a:latin typeface="DM Sans Bold"/>
              <a:ea typeface="DM Sans Bold"/>
              <a:cs typeface="DM Sans Bold"/>
              <a:sym typeface="DM Sans Bold"/>
            </a:endParaRPr>
          </a:p>
        </p:txBody>
      </p:sp>
      <p:sp>
        <p:nvSpPr>
          <p:cNvPr id="9" name="TextBox 9"/>
          <p:cNvSpPr txBox="1"/>
          <p:nvPr/>
        </p:nvSpPr>
        <p:spPr>
          <a:xfrm>
            <a:off x="6397034" y="6925364"/>
            <a:ext cx="1222966" cy="342594"/>
          </a:xfrm>
          <a:prstGeom prst="rect">
            <a:avLst/>
          </a:prstGeom>
        </p:spPr>
        <p:txBody>
          <a:bodyPr wrap="square" lIns="0" tIns="0" rIns="0" bIns="0" rtlCol="0" anchor="t">
            <a:spAutoFit/>
          </a:bodyPr>
          <a:lstStyle/>
          <a:p>
            <a:pPr algn="ctr">
              <a:lnSpc>
                <a:spcPts val="2800"/>
              </a:lnSpc>
              <a:spcBef>
                <a:spcPct val="0"/>
              </a:spcBef>
            </a:pPr>
            <a:r>
              <a:rPr lang="ro-MD" sz="2000" b="1" spc="200" dirty="0" smtClean="0">
                <a:solidFill>
                  <a:srgbClr val="000000"/>
                </a:solidFill>
                <a:latin typeface="DM Sans Bold"/>
                <a:ea typeface="DM Sans Bold"/>
                <a:cs typeface="DM Sans Bold"/>
                <a:sym typeface="DM Sans Bold"/>
              </a:rPr>
              <a:t>6,00</a:t>
            </a:r>
            <a:endParaRPr lang="en-US" sz="2000" b="1" spc="200" dirty="0">
              <a:solidFill>
                <a:srgbClr val="000000"/>
              </a:solidFill>
              <a:latin typeface="DM Sans Bold"/>
              <a:ea typeface="DM Sans Bold"/>
              <a:cs typeface="DM Sans Bold"/>
              <a:sym typeface="DM Sans Bold"/>
            </a:endParaRPr>
          </a:p>
        </p:txBody>
      </p:sp>
      <p:sp>
        <p:nvSpPr>
          <p:cNvPr id="10" name="TextBox 10"/>
          <p:cNvSpPr txBox="1"/>
          <p:nvPr/>
        </p:nvSpPr>
        <p:spPr>
          <a:xfrm>
            <a:off x="7072559" y="8753380"/>
            <a:ext cx="1425589" cy="359073"/>
          </a:xfrm>
          <a:prstGeom prst="rect">
            <a:avLst/>
          </a:prstGeom>
        </p:spPr>
        <p:txBody>
          <a:bodyPr wrap="square" lIns="0" tIns="0" rIns="0" bIns="0" rtlCol="0" anchor="t">
            <a:spAutoFit/>
          </a:bodyPr>
          <a:lstStyle/>
          <a:p>
            <a:pPr algn="ctr">
              <a:lnSpc>
                <a:spcPts val="2800"/>
              </a:lnSpc>
              <a:spcBef>
                <a:spcPct val="0"/>
              </a:spcBef>
            </a:pPr>
            <a:r>
              <a:rPr lang="en-US" sz="2000" b="1" spc="200" dirty="0">
                <a:solidFill>
                  <a:srgbClr val="000000"/>
                </a:solidFill>
                <a:latin typeface="DM Sans Bold"/>
                <a:ea typeface="DM Sans Bold"/>
                <a:cs typeface="DM Sans Bold"/>
                <a:sym typeface="DM Sans Bold"/>
              </a:rPr>
              <a:t>300,00</a:t>
            </a:r>
          </a:p>
        </p:txBody>
      </p:sp>
      <p:sp>
        <p:nvSpPr>
          <p:cNvPr id="11" name="TextBox 11"/>
          <p:cNvSpPr txBox="1"/>
          <p:nvPr/>
        </p:nvSpPr>
        <p:spPr>
          <a:xfrm>
            <a:off x="2033674" y="536584"/>
            <a:ext cx="15003975" cy="1127760"/>
          </a:xfrm>
          <a:prstGeom prst="rect">
            <a:avLst/>
          </a:prstGeom>
        </p:spPr>
        <p:txBody>
          <a:bodyPr lIns="0" tIns="0" rIns="0" bIns="0" rtlCol="0" anchor="t">
            <a:spAutoFit/>
          </a:bodyPr>
          <a:lstStyle/>
          <a:p>
            <a:pPr algn="ctr">
              <a:lnSpc>
                <a:spcPts val="8609"/>
              </a:lnSpc>
            </a:pPr>
            <a:r>
              <a:rPr lang="en-US" sz="8199" b="1" spc="409">
                <a:solidFill>
                  <a:srgbClr val="000000"/>
                </a:solidFill>
                <a:latin typeface="DM Sans Bold"/>
                <a:ea typeface="DM Sans Bold"/>
                <a:cs typeface="DM Sans Bold"/>
                <a:sym typeface="DM Sans Bold"/>
              </a:rPr>
              <a:t>CUM CHELTUIM BANII?</a:t>
            </a:r>
          </a:p>
        </p:txBody>
      </p:sp>
      <p:sp>
        <p:nvSpPr>
          <p:cNvPr id="12" name="TextBox 12"/>
          <p:cNvSpPr txBox="1"/>
          <p:nvPr/>
        </p:nvSpPr>
        <p:spPr>
          <a:xfrm>
            <a:off x="8498150" y="7823395"/>
            <a:ext cx="1712650" cy="342594"/>
          </a:xfrm>
          <a:prstGeom prst="rect">
            <a:avLst/>
          </a:prstGeom>
        </p:spPr>
        <p:txBody>
          <a:bodyPr wrap="square" lIns="0" tIns="0" rIns="0" bIns="0" rtlCol="0" anchor="t">
            <a:spAutoFit/>
          </a:bodyPr>
          <a:lstStyle/>
          <a:p>
            <a:pPr algn="ctr">
              <a:lnSpc>
                <a:spcPts val="2800"/>
              </a:lnSpc>
              <a:spcBef>
                <a:spcPct val="0"/>
              </a:spcBef>
            </a:pPr>
            <a:r>
              <a:rPr lang="ro-MD" sz="2000" b="1" spc="200" dirty="0" smtClean="0">
                <a:solidFill>
                  <a:srgbClr val="000000"/>
                </a:solidFill>
                <a:latin typeface="DM Sans Bold"/>
                <a:ea typeface="DM Sans Bold"/>
                <a:cs typeface="DM Sans Bold"/>
                <a:sym typeface="DM Sans Bold"/>
              </a:rPr>
              <a:t>699,40</a:t>
            </a:r>
            <a:endParaRPr lang="en-US" sz="2000" b="1" spc="200" dirty="0">
              <a:solidFill>
                <a:srgbClr val="000000"/>
              </a:solidFill>
              <a:latin typeface="DM Sans Bold"/>
              <a:ea typeface="DM Sans Bold"/>
              <a:cs typeface="DM Sans Bold"/>
              <a:sym typeface="DM Sans Bold"/>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165</TotalTime>
  <Words>1372</Words>
  <Application>Microsoft Office PowerPoint</Application>
  <PresentationFormat>Custom</PresentationFormat>
  <Paragraphs>292</Paragraphs>
  <Slides>28</Slides>
  <Notes>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28</vt:i4>
      </vt:variant>
    </vt:vector>
  </HeadingPairs>
  <TitlesOfParts>
    <vt:vector size="42" baseType="lpstr">
      <vt:lpstr>Montserrat</vt:lpstr>
      <vt:lpstr>Times New Roman</vt:lpstr>
      <vt:lpstr>Wingdings</vt:lpstr>
      <vt:lpstr>Decalotype</vt:lpstr>
      <vt:lpstr>Calibri</vt:lpstr>
      <vt:lpstr>Open Sauce Heavy</vt:lpstr>
      <vt:lpstr>Poppins</vt:lpstr>
      <vt:lpstr>Futura Bold</vt:lpstr>
      <vt:lpstr>Arial</vt:lpstr>
      <vt:lpstr>DM Sans</vt:lpstr>
      <vt:lpstr>DM Sans Bold</vt:lpstr>
      <vt:lpstr>Poppins Bold</vt:lpstr>
      <vt:lpstr>Futura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Marketing Plan Presentation</dc:title>
  <cp:lastModifiedBy>Primar</cp:lastModifiedBy>
  <cp:revision>15</cp:revision>
  <dcterms:created xsi:type="dcterms:W3CDTF">2006-08-16T00:00:00Z</dcterms:created>
  <dcterms:modified xsi:type="dcterms:W3CDTF">2025-11-25T10:28:55Z</dcterms:modified>
  <dc:identifier>DAGX-jdLRPc</dc:identifier>
</cp:coreProperties>
</file>